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8"/>
  </p:notesMasterIdLst>
  <p:handoutMasterIdLst>
    <p:handoutMasterId r:id="rId19"/>
  </p:handoutMasterIdLst>
  <p:sldIdLst>
    <p:sldId id="751" r:id="rId7"/>
    <p:sldId id="736" r:id="rId8"/>
    <p:sldId id="737" r:id="rId9"/>
    <p:sldId id="742" r:id="rId10"/>
    <p:sldId id="747" r:id="rId11"/>
    <p:sldId id="741" r:id="rId12"/>
    <p:sldId id="755" r:id="rId13"/>
    <p:sldId id="745" r:id="rId14"/>
    <p:sldId id="756" r:id="rId15"/>
    <p:sldId id="757" r:id="rId16"/>
    <p:sldId id="738" r:id="rId17"/>
  </p:sldIdLst>
  <p:sldSz cx="12192000" cy="6858000"/>
  <p:notesSz cx="6797675" cy="9928225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F55AF-A2AE-4C08-8483-CE1E13F97491}">
          <p14:sldIdLst>
            <p14:sldId id="751"/>
            <p14:sldId id="736"/>
            <p14:sldId id="737"/>
            <p14:sldId id="742"/>
            <p14:sldId id="747"/>
            <p14:sldId id="741"/>
          </p14:sldIdLst>
        </p14:section>
        <p14:section name="Раздел без заголовка" id="{74039792-A944-4E76-868E-E871545A395A}">
          <p14:sldIdLst>
            <p14:sldId id="755"/>
            <p14:sldId id="745"/>
            <p14:sldId id="756"/>
            <p14:sldId id="75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литер Татьяна Юрьевна" initials="ШТ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FBFB"/>
    <a:srgbClr val="008E22"/>
    <a:srgbClr val="797600"/>
    <a:srgbClr val="BFBD00"/>
    <a:srgbClr val="004A12"/>
    <a:srgbClr val="00D633"/>
    <a:srgbClr val="93FFAD"/>
    <a:srgbClr val="00BC2D"/>
    <a:srgbClr val="00B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25" autoAdjust="0"/>
  </p:normalViewPr>
  <p:slideViewPr>
    <p:cSldViewPr snapToGrid="0" showGuides="1">
      <p:cViewPr varScale="1">
        <p:scale>
          <a:sx n="106" d="100"/>
          <a:sy n="106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71307300509338E-2"/>
          <c:y val="6.8692206076618231E-2"/>
          <c:w val="0.89516129032258063"/>
          <c:h val="0.8626155878467635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7504244482173174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1F-439A-A588-8A2513A1661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811544991511036"/>
                  <c:y val="2.6420079260237781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84,3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1F-439A-A588-8A2513A1661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37.218000000000004</c:v>
                </c:pt>
                <c:pt idx="1">
                  <c:v>71.094999999999999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1F-439A-A588-8A2513A1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1969808"/>
        <c:axId val="391970200"/>
      </c:barChart>
      <c:catAx>
        <c:axId val="3919698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91970200"/>
        <c:crosses val="min"/>
        <c:auto val="0"/>
        <c:lblAlgn val="ctr"/>
        <c:lblOffset val="100"/>
        <c:noMultiLvlLbl val="0"/>
      </c:catAx>
      <c:valAx>
        <c:axId val="391970200"/>
        <c:scaling>
          <c:orientation val="minMax"/>
          <c:max val="71.0949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1969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71062271062272E-2"/>
          <c:y val="0.23626373626373626"/>
          <c:w val="0.74139194139194142"/>
          <c:h val="0.5274725274725274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5567765567765567"/>
                  <c:y val="3.663003663003663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C0-44B6-A8D8-AE51D510C9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25.286000000000001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0-44B6-A8D8-AE51D510C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1970984"/>
        <c:axId val="391971376"/>
      </c:barChart>
      <c:catAx>
        <c:axId val="3919709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91971376"/>
        <c:crosses val="min"/>
        <c:auto val="0"/>
        <c:lblAlgn val="ctr"/>
        <c:lblOffset val="100"/>
        <c:noMultiLvlLbl val="0"/>
      </c:catAx>
      <c:valAx>
        <c:axId val="391971376"/>
        <c:scaling>
          <c:orientation val="minMax"/>
          <c:max val="25.28600000000000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1970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49329758713138"/>
          <c:y val="0.12682926829268293"/>
          <c:w val="0.46327077747989276"/>
          <c:h val="0.7463414634146341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2064343163538872"/>
                  <c:y val="4.8780487804878049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3 335,28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0;&quot;-&quot;#,##0.0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04-4008-8369-E6339584CF4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2910.75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4-4008-8369-E6339584C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3455160"/>
        <c:axId val="393454768"/>
      </c:barChart>
      <c:catAx>
        <c:axId val="3934551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93454768"/>
        <c:crosses val="min"/>
        <c:auto val="0"/>
        <c:lblAlgn val="ctr"/>
        <c:lblOffset val="100"/>
        <c:noMultiLvlLbl val="0"/>
      </c:catAx>
      <c:valAx>
        <c:axId val="393454768"/>
        <c:scaling>
          <c:orientation val="minMax"/>
          <c:max val="2910.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3455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23201438848920863"/>
          <c:w val="0.26809651474530832"/>
          <c:h val="0.535971223021582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3.5971223021582736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0D-40D9-848E-93B1C0199FC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1882.82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0D-40D9-848E-93B1C0199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164112"/>
        <c:axId val="390135896"/>
      </c:barChart>
      <c:catAx>
        <c:axId val="3511641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90135896"/>
        <c:crosses val="min"/>
        <c:auto val="0"/>
        <c:lblAlgn val="ctr"/>
        <c:lblOffset val="100"/>
        <c:noMultiLvlLbl val="0"/>
      </c:catAx>
      <c:valAx>
        <c:axId val="390135896"/>
        <c:scaling>
          <c:orientation val="minMax"/>
          <c:max val="1882.8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11641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1627486437613E-2"/>
          <c:y val="0.11872146118721461"/>
          <c:w val="0.8309222423146474"/>
          <c:h val="0.7625570776255707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7468354430379744"/>
                  <c:y val="4.5662100456621002E-3"/>
                </c:manualLayout>
              </c:layout>
              <c:tx>
                <c:rich>
                  <a:bodyPr wrap="none"/>
                  <a:lstStyle/>
                  <a:p>
                    <a:pPr>
                      <a:defRPr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9D-4B49-BE71-717A15A7A3A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33.877000000000002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D-4B49-BE71-717A15A7A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6891784"/>
        <c:axId val="396888648"/>
      </c:barChart>
      <c:catAx>
        <c:axId val="3968917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96888648"/>
        <c:crosses val="min"/>
        <c:auto val="0"/>
        <c:lblAlgn val="ctr"/>
        <c:lblOffset val="100"/>
        <c:noMultiLvlLbl val="0"/>
      </c:catAx>
      <c:valAx>
        <c:axId val="396888648"/>
        <c:scaling>
          <c:orientation val="minMax"/>
          <c:max val="33.87700000000000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96891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82774049217001E-2"/>
          <c:y val="2.9082774049217001E-2"/>
          <c:w val="0.94183445190156601"/>
          <c:h val="0.9418344519015660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E60-42AA-8BDB-A881F384F187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60-42AA-8BDB-A881F384F187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60-42AA-8BDB-A881F384F187}"/>
              </c:ext>
            </c:extLst>
          </c:dPt>
          <c:dPt>
            <c:idx val="3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60-42AA-8BDB-A881F384F187}"/>
              </c:ext>
            </c:extLst>
          </c:dPt>
          <c:dPt>
            <c:idx val="4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60-42AA-8BDB-A881F384F187}"/>
              </c:ext>
            </c:extLst>
          </c:dPt>
          <c:dPt>
            <c:idx val="5"/>
            <c:bubble3D val="0"/>
            <c:spPr>
              <a:solidFill>
                <a:srgbClr val="DFE5E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60-42AA-8BDB-A881F384F187}"/>
              </c:ext>
            </c:extLst>
          </c:dPt>
          <c:val>
            <c:numRef>
              <c:f>Sheet1!$A$1:$A$6</c:f>
              <c:numCache>
                <c:formatCode>General</c:formatCode>
                <c:ptCount val="6"/>
                <c:pt idx="0">
                  <c:v>49.965199590583417</c:v>
                </c:pt>
                <c:pt idx="1">
                  <c:v>8.5486182190378699</c:v>
                </c:pt>
                <c:pt idx="2">
                  <c:v>5.1791197543500509</c:v>
                </c:pt>
                <c:pt idx="3">
                  <c:v>27.85670419651996</c:v>
                </c:pt>
                <c:pt idx="4">
                  <c:v>8.1883316274309124</c:v>
                </c:pt>
                <c:pt idx="5">
                  <c:v>0.26202661207778916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60-42AA-8BDB-A881F384F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8235294117647058"/>
          <c:w val="0.94825870646766164"/>
          <c:h val="0.6911764705882352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1960784313725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921568627450980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872549019607843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04-4E22-AEB9-E05C81C02BF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1882.82</c:v>
                </c:pt>
                <c:pt idx="1">
                  <c:v>1832.67</c:v>
                </c:pt>
                <c:pt idx="2">
                  <c:v>1804.81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4-4E22-AEB9-E05C81C02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6890216"/>
        <c:axId val="396890608"/>
      </c:barChart>
      <c:catAx>
        <c:axId val="3968902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96890608"/>
        <c:crosses val="min"/>
        <c:auto val="0"/>
        <c:lblAlgn val="ctr"/>
        <c:lblOffset val="100"/>
        <c:noMultiLvlLbl val="0"/>
      </c:catAx>
      <c:valAx>
        <c:axId val="396890608"/>
        <c:scaling>
          <c:orientation val="minMax"/>
          <c:max val="1882.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68902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0.17222222222222222"/>
          <c:w val="0.94825870646766164"/>
          <c:h val="0.708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7407407407407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759259259259259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564814814814814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BA-46A6-BFD0-6429A84603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29.38</c:v>
                </c:pt>
                <c:pt idx="1">
                  <c:v>26.803000000000001</c:v>
                </c:pt>
                <c:pt idx="2">
                  <c:v>25.144770000000001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BA-46A6-BFD0-6429A8460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96886296"/>
        <c:axId val="447497976"/>
      </c:barChart>
      <c:catAx>
        <c:axId val="396886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47497976"/>
        <c:crosses val="min"/>
        <c:auto val="0"/>
        <c:lblAlgn val="ctr"/>
        <c:lblOffset val="100"/>
        <c:noMultiLvlLbl val="0"/>
      </c:catAx>
      <c:valAx>
        <c:axId val="447497976"/>
        <c:scaling>
          <c:orientation val="minMax"/>
          <c:max val="29.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6886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06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6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781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4754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982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355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38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3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37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678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707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65E33-BA15-4EA9-8902-2CCA09C138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9" y="0"/>
            <a:ext cx="6350001" cy="6858000"/>
          </a:xfrm>
          <a:prstGeom prst="rect">
            <a:avLst/>
          </a:prstGeom>
        </p:spPr>
      </p:pic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3748905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4728392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tx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accent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BF148AC-0540-4140-826E-D8A069924931}"/>
              </a:ext>
            </a:extLst>
          </p:cNvPr>
          <p:cNvSpPr/>
          <p:nvPr userDrawn="1"/>
        </p:nvSpPr>
        <p:spPr>
          <a:xfrm>
            <a:off x="7172961" y="0"/>
            <a:ext cx="501904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50000">
                <a:srgbClr val="000000">
                  <a:alpha val="0"/>
                </a:srgb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55" b="21818"/>
          <a:stretch/>
        </p:blipFill>
        <p:spPr>
          <a:xfrm>
            <a:off x="10439402" y="240387"/>
            <a:ext cx="1530890" cy="104187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1E6D0C-E0F7-4B7E-AD91-5196AA0965F0}"/>
              </a:ext>
            </a:extLst>
          </p:cNvPr>
          <p:cNvGrpSpPr/>
          <p:nvPr userDrawn="1"/>
        </p:nvGrpSpPr>
        <p:grpSpPr>
          <a:xfrm>
            <a:off x="4331846" y="-1"/>
            <a:ext cx="2736445" cy="6856917"/>
            <a:chOff x="-3717926" y="327025"/>
            <a:chExt cx="2473326" cy="6197600"/>
          </a:xfrm>
        </p:grpSpPr>
        <p:sp>
          <p:nvSpPr>
            <p:cNvPr id="46" name="Freeform 87">
              <a:extLst>
                <a:ext uri="{FF2B5EF4-FFF2-40B4-BE49-F238E27FC236}">
                  <a16:creationId xmlns="" xmlns:a16="http://schemas.microsoft.com/office/drawing/2014/main" id="{632CCA2A-EBAF-44BB-A7BA-CA3CE4416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30588" y="327025"/>
              <a:ext cx="1905001" cy="6197600"/>
            </a:xfrm>
            <a:custGeom>
              <a:avLst/>
              <a:gdLst>
                <a:gd name="T0" fmla="*/ 503 w 503"/>
                <a:gd name="T1" fmla="*/ 1644 h 1644"/>
                <a:gd name="T2" fmla="*/ 486 w 50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3" h="1644">
                  <a:moveTo>
                    <a:pt x="503" y="1644"/>
                  </a:moveTo>
                  <a:cubicBezTo>
                    <a:pt x="0" y="1088"/>
                    <a:pt x="382" y="212"/>
                    <a:pt x="48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="" xmlns:a16="http://schemas.microsoft.com/office/drawing/2014/main" id="{C6A5B35F-C721-406C-8B76-04524C0BD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532188" y="327025"/>
              <a:ext cx="2074863" cy="6197600"/>
            </a:xfrm>
            <a:custGeom>
              <a:avLst/>
              <a:gdLst>
                <a:gd name="T0" fmla="*/ 548 w 548"/>
                <a:gd name="T1" fmla="*/ 1644 h 1644"/>
                <a:gd name="T2" fmla="*/ 430 w 548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" h="1644">
                  <a:moveTo>
                    <a:pt x="548" y="1644"/>
                  </a:moveTo>
                  <a:cubicBezTo>
                    <a:pt x="0" y="1128"/>
                    <a:pt x="324" y="247"/>
                    <a:pt x="430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="" xmlns:a16="http://schemas.microsoft.com/office/drawing/2014/main" id="{2C89EF69-27F0-4118-AD8B-9353B7E3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27438" y="327025"/>
              <a:ext cx="2254251" cy="6197600"/>
            </a:xfrm>
            <a:custGeom>
              <a:avLst/>
              <a:gdLst>
                <a:gd name="T0" fmla="*/ 595 w 595"/>
                <a:gd name="T1" fmla="*/ 1644 h 1644"/>
                <a:gd name="T2" fmla="*/ 372 w 595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5" h="1644">
                  <a:moveTo>
                    <a:pt x="595" y="1644"/>
                  </a:moveTo>
                  <a:cubicBezTo>
                    <a:pt x="0" y="1169"/>
                    <a:pt x="268" y="279"/>
                    <a:pt x="372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="" xmlns:a16="http://schemas.microsoft.com/office/drawing/2014/main" id="{3A98A419-73B4-4548-97B3-E19118E86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717926" y="327025"/>
              <a:ext cx="2473326" cy="6197600"/>
            </a:xfrm>
            <a:custGeom>
              <a:avLst/>
              <a:gdLst>
                <a:gd name="T0" fmla="*/ 653 w 653"/>
                <a:gd name="T1" fmla="*/ 1644 h 1644"/>
                <a:gd name="T2" fmla="*/ 317 w 653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3" h="1644">
                  <a:moveTo>
                    <a:pt x="653" y="1644"/>
                  </a:moveTo>
                  <a:cubicBezTo>
                    <a:pt x="0" y="1212"/>
                    <a:pt x="219" y="307"/>
                    <a:pt x="317" y="0"/>
                  </a:cubicBezTo>
                </a:path>
              </a:pathLst>
            </a:custGeom>
            <a:noFill/>
            <a:ln w="15875" cap="rnd">
              <a:solidFill>
                <a:srgbClr val="F99D2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="" xmlns:a16="http://schemas.microsoft.com/office/drawing/2014/main" id="{CA52F18D-678E-4C63-A950-69F3576EF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35338" y="327025"/>
              <a:ext cx="2068513" cy="6197600"/>
            </a:xfrm>
            <a:custGeom>
              <a:avLst/>
              <a:gdLst>
                <a:gd name="T0" fmla="*/ 465 w 546"/>
                <a:gd name="T1" fmla="*/ 1644 h 1644"/>
                <a:gd name="T2" fmla="*/ 546 w 546"/>
                <a:gd name="T3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1644">
                  <a:moveTo>
                    <a:pt x="465" y="1644"/>
                  </a:moveTo>
                  <a:cubicBezTo>
                    <a:pt x="0" y="1046"/>
                    <a:pt x="454" y="166"/>
                    <a:pt x="546" y="0"/>
                  </a:cubicBezTo>
                </a:path>
              </a:pathLst>
            </a:custGeom>
            <a:noFill/>
            <a:ln w="15875" cap="rnd">
              <a:solidFill>
                <a:srgbClr val="5A65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7987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2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330" y="285086"/>
            <a:ext cx="1206090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4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535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58189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" name="Слайд think-cell" r:id="rId24" imgW="594" imgH="595" progId="TCLayout.ActiveDocument.1">
                  <p:embed/>
                </p:oleObj>
              </mc:Choice>
              <mc:Fallback>
                <p:oleObj name="Слайд think-cell" r:id="rId2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299" y="25180"/>
            <a:ext cx="849051" cy="6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chart" Target="../charts/chart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.emf"/><Relationship Id="rId2" Type="http://schemas.openxmlformats.org/officeDocument/2006/relationships/tags" Target="../tags/tag66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29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74.xml"/><Relationship Id="rId19" Type="http://schemas.openxmlformats.org/officeDocument/2006/relationships/chart" Target="../charts/chart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chart" Target="../charts/chart3.xml"/><Relationship Id="rId3" Type="http://schemas.openxmlformats.org/officeDocument/2006/relationships/tags" Target="../tags/tag4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chart" Target="../charts/char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chart" Target="../charts/chart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chart" Target="../charts/chart1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1.emf"/><Relationship Id="rId28" Type="http://schemas.openxmlformats.org/officeDocument/2006/relationships/chart" Target="../charts/chart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oleObject" Target="../embeddings/oleObject26.bin"/><Relationship Id="rId27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Июль 2024 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800" dirty="0"/>
              <a:t>Отчет по итогам 1 полугодия </a:t>
            </a:r>
            <a:r>
              <a:rPr lang="ru-RU" sz="1800" dirty="0" smtClean="0"/>
              <a:t>2024 </a:t>
            </a:r>
            <a:r>
              <a:rPr lang="ru-RU" sz="18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</a:t>
            </a:r>
          </a:p>
          <a:p>
            <a:r>
              <a:rPr lang="ru-RU" sz="1800" dirty="0"/>
              <a:t>АО «ЕЭК» перед потребителями и иными заинтересованными лицами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607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Слайд think-cell" r:id="rId16" imgW="594" imgH="595" progId="TCLayout.ActiveDocument.1">
                  <p:embed/>
                </p:oleObj>
              </mc:Choice>
              <mc:Fallback>
                <p:oleObj name="Слайд think-cell" r:id="rId16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 smtClean="0">
                <a:solidFill>
                  <a:schemeClr val="accent1"/>
                </a:solidFill>
              </a:rPr>
              <a:t/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ЕЭК: Перспективы деятельности </a:t>
            </a:r>
            <a:r>
              <a:rPr lang="ru-RU" b="0" dirty="0">
                <a:solidFill>
                  <a:schemeClr val="accent1"/>
                </a:solidFill>
              </a:rPr>
              <a:t>(планах развития), в том числе возможных изменениях </a:t>
            </a:r>
            <a:r>
              <a:rPr lang="ru-RU" b="0" dirty="0" smtClean="0">
                <a:solidFill>
                  <a:schemeClr val="accent1"/>
                </a:solidFill>
              </a:rPr>
              <a:t>тарифов                                               </a:t>
            </a:r>
            <a:r>
              <a:rPr lang="ru-RU" b="0" dirty="0">
                <a:solidFill>
                  <a:schemeClr val="accent1"/>
                </a:solidFill>
              </a:rPr>
              <a:t/>
            </a:r>
            <a:br>
              <a:rPr lang="ru-RU" b="0" dirty="0">
                <a:solidFill>
                  <a:schemeClr val="accent1"/>
                </a:solidFill>
              </a:rPr>
            </a:br>
            <a:r>
              <a:rPr lang="ru-RU" b="0" dirty="0" smtClean="0">
                <a:solidFill>
                  <a:schemeClr val="accent1"/>
                </a:solidFill>
              </a:rPr>
              <a:t> 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Abgerundetes Rechteck 109"/>
          <p:cNvSpPr/>
          <p:nvPr/>
        </p:nvSpPr>
        <p:spPr>
          <a:xfrm>
            <a:off x="317501" y="1644650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0" name="Abgerundetes Rechteck 109"/>
          <p:cNvSpPr>
            <a:spLocks/>
          </p:cNvSpPr>
          <p:nvPr/>
        </p:nvSpPr>
        <p:spPr>
          <a:xfrm>
            <a:off x="317501" y="3779838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органом)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11" name="Straight Connector 418"/>
          <p:cNvCxnSpPr/>
          <p:nvPr/>
        </p:nvCxnSpPr>
        <p:spPr>
          <a:xfrm>
            <a:off x="236708" y="3394075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3482785"/>
              </p:ext>
            </p:extLst>
          </p:nvPr>
        </p:nvGraphicFramePr>
        <p:xfrm>
          <a:off x="2574925" y="1577975"/>
          <a:ext cx="319087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6" name="Прямоугольник 15"/>
          <p:cNvSpPr/>
          <p:nvPr>
            <p:custDataLst>
              <p:tags r:id="rId4"/>
            </p:custDataLst>
          </p:nvPr>
        </p:nvSpPr>
        <p:spPr bwMode="auto">
          <a:xfrm>
            <a:off x="302736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F4F853-A278-48E5-97F3-4B2F8301A6D1}" type="datetime'20''''''''2''''''''''''''''''''''4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5"/>
            </p:custDataLst>
          </p:nvPr>
        </p:nvSpPr>
        <p:spPr bwMode="auto">
          <a:xfrm>
            <a:off x="4037013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A12C30-FA4E-4C9E-99E3-962D1B826EE3}" type="datetime'''''''2''''''''0''''''''''''''2''5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6"/>
            </p:custDataLst>
          </p:nvPr>
        </p:nvSpPr>
        <p:spPr bwMode="auto">
          <a:xfrm>
            <a:off x="5045075" y="303053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967A1-0986-4695-8A24-7C08D1864157}" type="datetime'''''2''''''''''''''''''''''''''0''''2''''6''''''''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7"/>
            </p:custDataLst>
          </p:nvPr>
        </p:nvSpPr>
        <p:spPr bwMode="auto">
          <a:xfrm>
            <a:off x="6272213" y="169386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>
            <p:custDataLst>
              <p:tags r:id="rId8"/>
            </p:custDataLst>
          </p:nvPr>
        </p:nvSpPr>
        <p:spPr bwMode="auto">
          <a:xfrm>
            <a:off x="6483350" y="1690688"/>
            <a:ext cx="5588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1254D85-96A7-4EAD-B4F7-B08DA059563A}" type="datetime'''т''''''''е''''нг''е''''''''''''/''''''Г''к''а''л''''''''''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42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89821667"/>
              </p:ext>
            </p:extLst>
          </p:nvPr>
        </p:nvGraphicFramePr>
        <p:xfrm>
          <a:off x="2574925" y="3597275"/>
          <a:ext cx="3190875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Прямоугольник 22"/>
          <p:cNvSpPr/>
          <p:nvPr>
            <p:custDataLst>
              <p:tags r:id="rId10"/>
            </p:custDataLst>
          </p:nvPr>
        </p:nvSpPr>
        <p:spPr bwMode="auto">
          <a:xfrm>
            <a:off x="302736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323AD3-39EA-4609-8CC1-05D14AD80DE7}" type="datetime'''''20''''''''''''''''''2''''''''''''''''4'''''''''''''''''''">
              <a:rPr lang="ru-RU" altLang="en-US" sz="900" smtClean="0">
                <a:solidFill>
                  <a:schemeClr val="tx1"/>
                </a:solidFill>
              </a:rPr>
              <a:pPr/>
              <a:t>2024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1"/>
            </p:custDataLst>
          </p:nvPr>
        </p:nvSpPr>
        <p:spPr bwMode="auto">
          <a:xfrm>
            <a:off x="4037013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379746-B7D0-45E8-839B-2209530F632A}" type="datetime'''''''''''2''''''0''2''''5'''''''''''''''''''''''">
              <a:rPr lang="ru-RU" altLang="en-US" sz="900" smtClean="0">
                <a:solidFill>
                  <a:schemeClr val="tx1"/>
                </a:solidFill>
              </a:rPr>
              <a:pPr/>
              <a:t>2025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12"/>
            </p:custDataLst>
          </p:nvPr>
        </p:nvSpPr>
        <p:spPr bwMode="auto">
          <a:xfrm>
            <a:off x="5045075" y="5145088"/>
            <a:ext cx="2667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7787A8-3D47-46E9-B338-A7C141FCAFAF}" type="datetime'''''''''''''''''''''''2''''''''''''''0''''''''2''''''6'">
              <a:rPr lang="ru-RU" altLang="en-US" sz="900" smtClean="0">
                <a:solidFill>
                  <a:schemeClr val="tx1"/>
                </a:solidFill>
              </a:rPr>
              <a:pPr/>
              <a:t>2026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3"/>
            </p:custDataLst>
          </p:nvPr>
        </p:nvSpPr>
        <p:spPr bwMode="auto">
          <a:xfrm>
            <a:off x="6273800" y="3829050"/>
            <a:ext cx="160338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4"/>
            </p:custDataLst>
          </p:nvPr>
        </p:nvSpPr>
        <p:spPr bwMode="auto">
          <a:xfrm>
            <a:off x="6484938" y="3825875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B6B48D2-E81D-46B5-A2D8-2CBD56CC3E33}" type="datetime'''м''''л''''''''''н.'''' ''''''''''''т''е''''''н''''ге'''">
              <a:rPr lang="ru-RU" altLang="en-US" sz="900" smtClean="0">
                <a:solidFill>
                  <a:schemeClr val="tx1"/>
                </a:solidFill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8" name="Freeform 140"/>
          <p:cNvSpPr/>
          <p:nvPr/>
        </p:nvSpPr>
        <p:spPr>
          <a:xfrm>
            <a:off x="7778333" y="1220788"/>
            <a:ext cx="3911358" cy="4600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1"/>
                </a:solidFill>
              </a:rPr>
              <a:t>Выполнение </a:t>
            </a:r>
            <a:r>
              <a:rPr lang="ru-RU" sz="1600" dirty="0" smtClean="0">
                <a:solidFill>
                  <a:schemeClr val="accent1"/>
                </a:solidFill>
              </a:rPr>
              <a:t>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65335" y="1846263"/>
            <a:ext cx="3736033" cy="3783013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поддержание основного оборудования в технически исправном состоянии, при котором возможно обеспечить бесперебойное оказание услуг по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grpSp>
        <p:nvGrpSpPr>
          <p:cNvPr id="53" name="Group 37"/>
          <p:cNvGrpSpPr/>
          <p:nvPr/>
        </p:nvGrpSpPr>
        <p:grpSpPr>
          <a:xfrm>
            <a:off x="7494076" y="1827213"/>
            <a:ext cx="172580" cy="3051175"/>
            <a:chOff x="10288826" y="2803525"/>
            <a:chExt cx="172580" cy="3051175"/>
          </a:xfrm>
        </p:grpSpPr>
        <p:grpSp>
          <p:nvGrpSpPr>
            <p:cNvPr id="54" name="Group 20"/>
            <p:cNvGrpSpPr/>
            <p:nvPr/>
          </p:nvGrpSpPr>
          <p:grpSpPr>
            <a:xfrm>
              <a:off x="10288826" y="4094462"/>
              <a:ext cx="172580" cy="469699"/>
              <a:chOff x="3531025" y="4266495"/>
              <a:chExt cx="392739" cy="823525"/>
            </a:xfrm>
          </p:grpSpPr>
          <p:sp>
            <p:nvSpPr>
              <p:cNvPr id="57" name="Freeform 21"/>
              <p:cNvSpPr/>
              <p:nvPr/>
            </p:nvSpPr>
            <p:spPr>
              <a:xfrm>
                <a:off x="3635800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Freeform 23"/>
              <p:cNvSpPr/>
              <p:nvPr/>
            </p:nvSpPr>
            <p:spPr>
              <a:xfrm>
                <a:off x="3531025" y="4266495"/>
                <a:ext cx="287964" cy="823525"/>
              </a:xfrm>
              <a:custGeom>
                <a:avLst/>
                <a:gdLst>
                  <a:gd name="connsiteX0" fmla="*/ 0 w 485775"/>
                  <a:gd name="connsiteY0" fmla="*/ 0 h 962025"/>
                  <a:gd name="connsiteX1" fmla="*/ 485775 w 485775"/>
                  <a:gd name="connsiteY1" fmla="*/ 485775 h 962025"/>
                  <a:gd name="connsiteX2" fmla="*/ 9525 w 485775"/>
                  <a:gd name="connsiteY2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5" h="962025">
                    <a:moveTo>
                      <a:pt x="0" y="0"/>
                    </a:moveTo>
                    <a:lnTo>
                      <a:pt x="485775" y="485775"/>
                    </a:lnTo>
                    <a:lnTo>
                      <a:pt x="9525" y="962025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Прямая соединительная линия 5"/>
            <p:cNvCxnSpPr/>
            <p:nvPr/>
          </p:nvCxnSpPr>
          <p:spPr>
            <a:xfrm>
              <a:off x="10311014" y="2803525"/>
              <a:ext cx="0" cy="113504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Прямая соединительная линия 6"/>
            <p:cNvCxnSpPr/>
            <p:nvPr/>
          </p:nvCxnSpPr>
          <p:spPr>
            <a:xfrm>
              <a:off x="10311014" y="4720051"/>
              <a:ext cx="0" cy="113464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2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body" sz="quarter" idx="11"/>
          </p:nvPr>
        </p:nvSpPr>
        <p:spPr/>
        <p:txBody>
          <a:bodyPr vert="horz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29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204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 </a:t>
            </a:r>
            <a:r>
              <a:rPr lang="ru-RU" dirty="0" smtClean="0"/>
              <a:t>Общая информация о субъекте естественной монополии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4041006"/>
            <a:ext cx="549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u="sng" dirty="0" smtClean="0"/>
              <a:t>Тарифы на регулируемые услуги: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Производство тепловой энергии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- 1 882,82 </a:t>
            </a:r>
            <a:r>
              <a:rPr lang="ru-RU" sz="1600" dirty="0" smtClean="0"/>
              <a:t>тенге/Гкал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подача воды по распределительным сетям – </a:t>
            </a:r>
            <a:r>
              <a:rPr lang="ru-RU" sz="1600" dirty="0" smtClean="0">
                <a:solidFill>
                  <a:schemeClr val="accent1"/>
                </a:solidFill>
              </a:rPr>
              <a:t>39,82 </a:t>
            </a:r>
            <a:r>
              <a:rPr lang="ru-RU" sz="1600" dirty="0" smtClean="0"/>
              <a:t>тенге/м3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67" y="6193789"/>
            <a:ext cx="11019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74" y="1616991"/>
            <a:ext cx="2934201" cy="3101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844" y="3337014"/>
            <a:ext cx="3114675" cy="2792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99" y="826418"/>
            <a:ext cx="1118469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«Евроазиатская энергетическая корпорация» (ЕЭК</a:t>
            </a:r>
            <a:r>
              <a:rPr lang="ru-RU" sz="1600" dirty="0" smtClean="0"/>
              <a:t>) - </a:t>
            </a:r>
            <a:r>
              <a:rPr lang="ru-RU" sz="1600" dirty="0"/>
              <a:t>о</a:t>
            </a:r>
            <a:r>
              <a:rPr lang="ru-RU" sz="1600" dirty="0" smtClean="0"/>
              <a:t>дин </a:t>
            </a:r>
            <a:r>
              <a:rPr lang="ru-RU" sz="1600" dirty="0"/>
              <a:t>из крупнейших поставщиков электроэнергии и угля в Казахстане, основанный в 1996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99" y="1351855"/>
            <a:ext cx="7661844" cy="19851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АО «ЕЭК» является субъектом естественных монополий по следующим видам деятельности: </a:t>
            </a:r>
            <a:endParaRPr lang="ru-RU" sz="1600" dirty="0" smtClean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/>
              <a:t>производство </a:t>
            </a:r>
            <a:r>
              <a:rPr lang="ru-RU" sz="1600" b="1" dirty="0"/>
              <a:t>тепловой энергии </a:t>
            </a:r>
            <a:endParaRPr lang="en-US" sz="1600" b="1" dirty="0"/>
          </a:p>
          <a:p>
            <a:pPr indent="625475"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/>
              <a:t>подача воды по распределительным сетям. </a:t>
            </a:r>
            <a:r>
              <a:rPr lang="ru-RU" sz="1600" b="1" dirty="0" smtClean="0"/>
              <a:t> </a:t>
            </a:r>
            <a:r>
              <a:rPr lang="ru-RU" sz="1200" i="1" dirty="0" smtClean="0"/>
              <a:t>Начиная </a:t>
            </a:r>
            <a:r>
              <a:rPr lang="ru-RU" sz="1200" i="1" dirty="0"/>
              <a:t>с 2017 года по виду деятельности «подача воды по распределительным сетям» предприятие является субъектом естественных монополий малой мощности.</a:t>
            </a:r>
          </a:p>
          <a:p>
            <a:endParaRPr lang="ru-RU" sz="1600" dirty="0"/>
          </a:p>
        </p:txBody>
      </p:sp>
      <p:grpSp>
        <p:nvGrpSpPr>
          <p:cNvPr id="22" name="Group 490"/>
          <p:cNvGrpSpPr/>
          <p:nvPr/>
        </p:nvGrpSpPr>
        <p:grpSpPr>
          <a:xfrm>
            <a:off x="519060" y="2297787"/>
            <a:ext cx="369888" cy="368300"/>
            <a:chOff x="-3314701" y="4416426"/>
            <a:chExt cx="369888" cy="368300"/>
          </a:xfrm>
        </p:grpSpPr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-3314701" y="4416426"/>
              <a:ext cx="369888" cy="368300"/>
            </a:xfrm>
            <a:custGeom>
              <a:avLst/>
              <a:gdLst>
                <a:gd name="T0" fmla="*/ 261 w 283"/>
                <a:gd name="T1" fmla="*/ 109 h 283"/>
                <a:gd name="T2" fmla="*/ 253 w 283"/>
                <a:gd name="T3" fmla="*/ 98 h 283"/>
                <a:gd name="T4" fmla="*/ 254 w 283"/>
                <a:gd name="T5" fmla="*/ 120 h 283"/>
                <a:gd name="T6" fmla="*/ 274 w 283"/>
                <a:gd name="T7" fmla="*/ 159 h 283"/>
                <a:gd name="T8" fmla="*/ 252 w 283"/>
                <a:gd name="T9" fmla="*/ 171 h 283"/>
                <a:gd name="T10" fmla="*/ 265 w 283"/>
                <a:gd name="T11" fmla="*/ 192 h 283"/>
                <a:gd name="T12" fmla="*/ 229 w 283"/>
                <a:gd name="T13" fmla="*/ 216 h 283"/>
                <a:gd name="T14" fmla="*/ 215 w 283"/>
                <a:gd name="T15" fmla="*/ 234 h 283"/>
                <a:gd name="T16" fmla="*/ 185 w 283"/>
                <a:gd name="T17" fmla="*/ 252 h 283"/>
                <a:gd name="T18" fmla="*/ 159 w 283"/>
                <a:gd name="T19" fmla="*/ 258 h 283"/>
                <a:gd name="T20" fmla="*/ 124 w 283"/>
                <a:gd name="T21" fmla="*/ 258 h 283"/>
                <a:gd name="T22" fmla="*/ 98 w 283"/>
                <a:gd name="T23" fmla="*/ 252 h 283"/>
                <a:gd name="T24" fmla="*/ 67 w 283"/>
                <a:gd name="T25" fmla="*/ 234 h 283"/>
                <a:gd name="T26" fmla="*/ 54 w 283"/>
                <a:gd name="T27" fmla="*/ 216 h 283"/>
                <a:gd name="T28" fmla="*/ 18 w 283"/>
                <a:gd name="T29" fmla="*/ 192 h 283"/>
                <a:gd name="T30" fmla="*/ 31 w 283"/>
                <a:gd name="T31" fmla="*/ 171 h 283"/>
                <a:gd name="T32" fmla="*/ 9 w 283"/>
                <a:gd name="T33" fmla="*/ 159 h 283"/>
                <a:gd name="T34" fmla="*/ 29 w 283"/>
                <a:gd name="T35" fmla="*/ 120 h 283"/>
                <a:gd name="T36" fmla="*/ 31 w 283"/>
                <a:gd name="T37" fmla="*/ 98 h 283"/>
                <a:gd name="T38" fmla="*/ 48 w 283"/>
                <a:gd name="T39" fmla="*/ 67 h 283"/>
                <a:gd name="T40" fmla="*/ 66 w 283"/>
                <a:gd name="T41" fmla="*/ 54 h 283"/>
                <a:gd name="T42" fmla="*/ 90 w 283"/>
                <a:gd name="T43" fmla="*/ 18 h 283"/>
                <a:gd name="T44" fmla="*/ 120 w 283"/>
                <a:gd name="T45" fmla="*/ 28 h 283"/>
                <a:gd name="T46" fmla="*/ 159 w 283"/>
                <a:gd name="T47" fmla="*/ 9 h 283"/>
                <a:gd name="T48" fmla="*/ 180 w 283"/>
                <a:gd name="T49" fmla="*/ 33 h 283"/>
                <a:gd name="T50" fmla="*/ 223 w 283"/>
                <a:gd name="T51" fmla="*/ 35 h 283"/>
                <a:gd name="T52" fmla="*/ 223 w 283"/>
                <a:gd name="T53" fmla="*/ 60 h 283"/>
                <a:gd name="T54" fmla="*/ 247 w 283"/>
                <a:gd name="T55" fmla="*/ 60 h 283"/>
                <a:gd name="T56" fmla="*/ 275 w 283"/>
                <a:gd name="T57" fmla="*/ 89 h 283"/>
                <a:gd name="T58" fmla="*/ 233 w 283"/>
                <a:gd name="T59" fmla="*/ 58 h 283"/>
                <a:gd name="T60" fmla="*/ 233 w 283"/>
                <a:gd name="T61" fmla="*/ 36 h 283"/>
                <a:gd name="T62" fmla="*/ 193 w 283"/>
                <a:gd name="T63" fmla="*/ 7 h 283"/>
                <a:gd name="T64" fmla="*/ 168 w 283"/>
                <a:gd name="T65" fmla="*/ 20 h 283"/>
                <a:gd name="T66" fmla="*/ 119 w 283"/>
                <a:gd name="T67" fmla="*/ 0 h 283"/>
                <a:gd name="T68" fmla="*/ 104 w 283"/>
                <a:gd name="T69" fmla="*/ 23 h 283"/>
                <a:gd name="T70" fmla="*/ 51 w 283"/>
                <a:gd name="T71" fmla="*/ 29 h 283"/>
                <a:gd name="T72" fmla="*/ 53 w 283"/>
                <a:gd name="T73" fmla="*/ 54 h 283"/>
                <a:gd name="T74" fmla="*/ 30 w 283"/>
                <a:gd name="T75" fmla="*/ 51 h 283"/>
                <a:gd name="T76" fmla="*/ 9 w 283"/>
                <a:gd name="T77" fmla="*/ 96 h 283"/>
                <a:gd name="T78" fmla="*/ 22 w 283"/>
                <a:gd name="T79" fmla="*/ 109 h 283"/>
                <a:gd name="T80" fmla="*/ 0 w 283"/>
                <a:gd name="T81" fmla="*/ 119 h 283"/>
                <a:gd name="T82" fmla="*/ 20 w 283"/>
                <a:gd name="T83" fmla="*/ 168 h 283"/>
                <a:gd name="T84" fmla="*/ 9 w 283"/>
                <a:gd name="T85" fmla="*/ 187 h 283"/>
                <a:gd name="T86" fmla="*/ 30 w 283"/>
                <a:gd name="T87" fmla="*/ 231 h 283"/>
                <a:gd name="T88" fmla="*/ 50 w 283"/>
                <a:gd name="T89" fmla="*/ 225 h 283"/>
                <a:gd name="T90" fmla="*/ 57 w 283"/>
                <a:gd name="T91" fmla="*/ 233 h 283"/>
                <a:gd name="T92" fmla="*/ 90 w 283"/>
                <a:gd name="T93" fmla="*/ 275 h 283"/>
                <a:gd name="T94" fmla="*/ 115 w 283"/>
                <a:gd name="T95" fmla="*/ 262 h 283"/>
                <a:gd name="T96" fmla="*/ 163 w 283"/>
                <a:gd name="T97" fmla="*/ 283 h 283"/>
                <a:gd name="T98" fmla="*/ 179 w 283"/>
                <a:gd name="T99" fmla="*/ 259 h 283"/>
                <a:gd name="T100" fmla="*/ 231 w 283"/>
                <a:gd name="T101" fmla="*/ 253 h 283"/>
                <a:gd name="T102" fmla="*/ 225 w 283"/>
                <a:gd name="T103" fmla="*/ 233 h 283"/>
                <a:gd name="T104" fmla="*/ 233 w 283"/>
                <a:gd name="T105" fmla="*/ 225 h 283"/>
                <a:gd name="T106" fmla="*/ 253 w 283"/>
                <a:gd name="T107" fmla="*/ 231 h 283"/>
                <a:gd name="T108" fmla="*/ 260 w 283"/>
                <a:gd name="T109" fmla="*/ 178 h 283"/>
                <a:gd name="T110" fmla="*/ 262 w 283"/>
                <a:gd name="T111" fmla="*/ 168 h 283"/>
                <a:gd name="T112" fmla="*/ 283 w 283"/>
                <a:gd name="T113" fmla="*/ 1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" h="283">
                  <a:moveTo>
                    <a:pt x="278" y="115"/>
                  </a:moveTo>
                  <a:cubicBezTo>
                    <a:pt x="262" y="115"/>
                    <a:pt x="262" y="115"/>
                    <a:pt x="262" y="115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61" y="109"/>
                    <a:pt x="261" y="109"/>
                    <a:pt x="261" y="109"/>
                  </a:cubicBezTo>
                  <a:cubicBezTo>
                    <a:pt x="259" y="101"/>
                    <a:pt x="259" y="101"/>
                    <a:pt x="259" y="101"/>
                  </a:cubicBezTo>
                  <a:cubicBezTo>
                    <a:pt x="258" y="98"/>
                    <a:pt x="255" y="97"/>
                    <a:pt x="253" y="98"/>
                  </a:cubicBezTo>
                  <a:cubicBezTo>
                    <a:pt x="250" y="98"/>
                    <a:pt x="249" y="101"/>
                    <a:pt x="250" y="103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2"/>
                    <a:pt x="256" y="124"/>
                    <a:pt x="259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59"/>
                    <a:pt x="274" y="159"/>
                    <a:pt x="274" y="159"/>
                  </a:cubicBezTo>
                  <a:cubicBezTo>
                    <a:pt x="259" y="159"/>
                    <a:pt x="259" y="159"/>
                    <a:pt x="259" y="159"/>
                  </a:cubicBezTo>
                  <a:cubicBezTo>
                    <a:pt x="256" y="159"/>
                    <a:pt x="254" y="161"/>
                    <a:pt x="254" y="163"/>
                  </a:cubicBezTo>
                  <a:cubicBezTo>
                    <a:pt x="252" y="171"/>
                    <a:pt x="252" y="171"/>
                    <a:pt x="252" y="171"/>
                  </a:cubicBezTo>
                  <a:cubicBezTo>
                    <a:pt x="250" y="179"/>
                    <a:pt x="250" y="179"/>
                    <a:pt x="250" y="179"/>
                  </a:cubicBezTo>
                  <a:cubicBezTo>
                    <a:pt x="249" y="181"/>
                    <a:pt x="250" y="183"/>
                    <a:pt x="252" y="184"/>
                  </a:cubicBezTo>
                  <a:cubicBezTo>
                    <a:pt x="265" y="192"/>
                    <a:pt x="265" y="192"/>
                    <a:pt x="265" y="192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33" y="214"/>
                    <a:pt x="230" y="214"/>
                    <a:pt x="229" y="216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30"/>
                    <a:pt x="214" y="232"/>
                    <a:pt x="215" y="234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4" y="250"/>
                    <a:pt x="182" y="249"/>
                    <a:pt x="180" y="250"/>
                  </a:cubicBezTo>
                  <a:cubicBezTo>
                    <a:pt x="162" y="254"/>
                    <a:pt x="162" y="254"/>
                    <a:pt x="162" y="254"/>
                  </a:cubicBezTo>
                  <a:cubicBezTo>
                    <a:pt x="160" y="254"/>
                    <a:pt x="159" y="256"/>
                    <a:pt x="159" y="258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4" y="256"/>
                    <a:pt x="123" y="254"/>
                    <a:pt x="120" y="254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01" y="249"/>
                    <a:pt x="99" y="250"/>
                    <a:pt x="98" y="252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60" y="247"/>
                    <a:pt x="60" y="247"/>
                    <a:pt x="60" y="247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2"/>
                    <a:pt x="68" y="230"/>
                    <a:pt x="66" y="228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3" y="214"/>
                    <a:pt x="50" y="214"/>
                    <a:pt x="48" y="215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3" y="183"/>
                    <a:pt x="34" y="181"/>
                    <a:pt x="33" y="179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8" y="160"/>
                    <a:pt x="26" y="159"/>
                    <a:pt x="24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4"/>
                    <a:pt x="28" y="122"/>
                    <a:pt x="29" y="120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4" y="101"/>
                    <a:pt x="33" y="99"/>
                    <a:pt x="31" y="98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0" y="69"/>
                    <a:pt x="53" y="68"/>
                    <a:pt x="54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2"/>
                    <a:pt x="68" y="50"/>
                    <a:pt x="67" y="48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9" y="32"/>
                    <a:pt x="101" y="33"/>
                    <a:pt x="103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3" y="28"/>
                    <a:pt x="124" y="26"/>
                    <a:pt x="124" y="2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9" y="9"/>
                    <a:pt x="159" y="9"/>
                    <a:pt x="159" y="9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6"/>
                    <a:pt x="160" y="28"/>
                    <a:pt x="162" y="28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2" y="33"/>
                    <a:pt x="184" y="32"/>
                    <a:pt x="185" y="30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4" y="50"/>
                    <a:pt x="214" y="53"/>
                    <a:pt x="216" y="54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31" y="68"/>
                    <a:pt x="233" y="69"/>
                    <a:pt x="235" y="67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67" y="94"/>
                    <a:pt x="267" y="94"/>
                    <a:pt x="267" y="94"/>
                  </a:cubicBezTo>
                  <a:cubicBezTo>
                    <a:pt x="269" y="96"/>
                    <a:pt x="272" y="97"/>
                    <a:pt x="274" y="96"/>
                  </a:cubicBezTo>
                  <a:cubicBezTo>
                    <a:pt x="276" y="95"/>
                    <a:pt x="277" y="92"/>
                    <a:pt x="275" y="8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2" y="49"/>
                    <a:pt x="249" y="49"/>
                    <a:pt x="247" y="50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5"/>
                    <a:pt x="234" y="33"/>
                    <a:pt x="234" y="32"/>
                  </a:cubicBezTo>
                  <a:cubicBezTo>
                    <a:pt x="233" y="31"/>
                    <a:pt x="232" y="30"/>
                    <a:pt x="231" y="29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1" y="6"/>
                    <a:pt x="188" y="7"/>
                    <a:pt x="187" y="9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2"/>
                    <a:pt x="166" y="0"/>
                    <a:pt x="16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2"/>
                    <a:pt x="115" y="5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7"/>
                    <a:pt x="92" y="6"/>
                    <a:pt x="90" y="7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9" y="31"/>
                    <a:pt x="48" y="34"/>
                    <a:pt x="49" y="36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4" y="49"/>
                    <a:pt x="32" y="49"/>
                    <a:pt x="30" y="51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1"/>
                    <a:pt x="6" y="92"/>
                    <a:pt x="7" y="93"/>
                  </a:cubicBezTo>
                  <a:cubicBezTo>
                    <a:pt x="7" y="94"/>
                    <a:pt x="8" y="95"/>
                    <a:pt x="9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2" y="115"/>
                    <a:pt x="0" y="117"/>
                    <a:pt x="0" y="11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2" y="168"/>
                    <a:pt x="4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7" y="189"/>
                    <a:pt x="7" y="190"/>
                  </a:cubicBezTo>
                  <a:cubicBezTo>
                    <a:pt x="6" y="191"/>
                    <a:pt x="7" y="192"/>
                    <a:pt x="7" y="193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31" y="232"/>
                    <a:pt x="32" y="233"/>
                    <a:pt x="33" y="233"/>
                  </a:cubicBezTo>
                  <a:cubicBezTo>
                    <a:pt x="34" y="234"/>
                    <a:pt x="36" y="234"/>
                    <a:pt x="37" y="233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3" y="229"/>
                    <a:pt x="53" y="229"/>
                    <a:pt x="54" y="229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8" y="249"/>
                    <a:pt x="49" y="252"/>
                    <a:pt x="51" y="25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92" y="276"/>
                    <a:pt x="95" y="275"/>
                    <a:pt x="96" y="273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15" y="262"/>
                    <a:pt x="115" y="262"/>
                    <a:pt x="115" y="262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5" y="281"/>
                    <a:pt x="117" y="283"/>
                    <a:pt x="119" y="283"/>
                  </a:cubicBezTo>
                  <a:cubicBezTo>
                    <a:pt x="163" y="283"/>
                    <a:pt x="163" y="283"/>
                    <a:pt x="163" y="283"/>
                  </a:cubicBezTo>
                  <a:cubicBezTo>
                    <a:pt x="166" y="283"/>
                    <a:pt x="168" y="281"/>
                    <a:pt x="168" y="279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7" y="273"/>
                    <a:pt x="187" y="273"/>
                    <a:pt x="187" y="273"/>
                  </a:cubicBezTo>
                  <a:cubicBezTo>
                    <a:pt x="188" y="275"/>
                    <a:pt x="191" y="276"/>
                    <a:pt x="193" y="275"/>
                  </a:cubicBezTo>
                  <a:cubicBezTo>
                    <a:pt x="231" y="253"/>
                    <a:pt x="231" y="253"/>
                    <a:pt x="231" y="253"/>
                  </a:cubicBezTo>
                  <a:cubicBezTo>
                    <a:pt x="232" y="252"/>
                    <a:pt x="233" y="251"/>
                    <a:pt x="234" y="250"/>
                  </a:cubicBezTo>
                  <a:cubicBezTo>
                    <a:pt x="234" y="249"/>
                    <a:pt x="234" y="247"/>
                    <a:pt x="233" y="246"/>
                  </a:cubicBezTo>
                  <a:cubicBezTo>
                    <a:pt x="225" y="233"/>
                    <a:pt x="225" y="233"/>
                    <a:pt x="225" y="233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33" y="225"/>
                    <a:pt x="233" y="225"/>
                    <a:pt x="233" y="225"/>
                  </a:cubicBezTo>
                  <a:cubicBezTo>
                    <a:pt x="246" y="233"/>
                    <a:pt x="246" y="233"/>
                    <a:pt x="246" y="233"/>
                  </a:cubicBezTo>
                  <a:cubicBezTo>
                    <a:pt x="248" y="234"/>
                    <a:pt x="249" y="234"/>
                    <a:pt x="250" y="233"/>
                  </a:cubicBezTo>
                  <a:cubicBezTo>
                    <a:pt x="251" y="233"/>
                    <a:pt x="252" y="232"/>
                    <a:pt x="253" y="231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7" y="191"/>
                    <a:pt x="276" y="188"/>
                    <a:pt x="274" y="18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1" y="174"/>
                    <a:pt x="261" y="174"/>
                    <a:pt x="261" y="174"/>
                  </a:cubicBezTo>
                  <a:cubicBezTo>
                    <a:pt x="261" y="173"/>
                    <a:pt x="261" y="173"/>
                    <a:pt x="261" y="173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8" y="168"/>
                    <a:pt x="278" y="168"/>
                    <a:pt x="278" y="168"/>
                  </a:cubicBezTo>
                  <a:cubicBezTo>
                    <a:pt x="281" y="168"/>
                    <a:pt x="283" y="166"/>
                    <a:pt x="283" y="164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3" y="117"/>
                    <a:pt x="281" y="115"/>
                    <a:pt x="278" y="115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-3238501" y="4470401"/>
              <a:ext cx="215900" cy="255588"/>
            </a:xfrm>
            <a:custGeom>
              <a:avLst/>
              <a:gdLst>
                <a:gd name="T0" fmla="*/ 94 w 165"/>
                <a:gd name="T1" fmla="*/ 19 h 197"/>
                <a:gd name="T2" fmla="*/ 87 w 165"/>
                <a:gd name="T3" fmla="*/ 2 h 197"/>
                <a:gd name="T4" fmla="*/ 84 w 165"/>
                <a:gd name="T5" fmla="*/ 0 h 197"/>
                <a:gd name="T6" fmla="*/ 82 w 165"/>
                <a:gd name="T7" fmla="*/ 0 h 197"/>
                <a:gd name="T8" fmla="*/ 82 w 165"/>
                <a:gd name="T9" fmla="*/ 0 h 197"/>
                <a:gd name="T10" fmla="*/ 78 w 165"/>
                <a:gd name="T11" fmla="*/ 2 h 197"/>
                <a:gd name="T12" fmla="*/ 71 w 165"/>
                <a:gd name="T13" fmla="*/ 19 h 197"/>
                <a:gd name="T14" fmla="*/ 0 w 165"/>
                <a:gd name="T15" fmla="*/ 101 h 197"/>
                <a:gd name="T16" fmla="*/ 23 w 165"/>
                <a:gd name="T17" fmla="*/ 158 h 197"/>
                <a:gd name="T18" fmla="*/ 33 w 165"/>
                <a:gd name="T19" fmla="*/ 174 h 197"/>
                <a:gd name="T20" fmla="*/ 82 w 165"/>
                <a:gd name="T21" fmla="*/ 197 h 197"/>
                <a:gd name="T22" fmla="*/ 82 w 165"/>
                <a:gd name="T23" fmla="*/ 197 h 197"/>
                <a:gd name="T24" fmla="*/ 82 w 165"/>
                <a:gd name="T25" fmla="*/ 197 h 197"/>
                <a:gd name="T26" fmla="*/ 132 w 165"/>
                <a:gd name="T27" fmla="*/ 174 h 197"/>
                <a:gd name="T28" fmla="*/ 142 w 165"/>
                <a:gd name="T29" fmla="*/ 158 h 197"/>
                <a:gd name="T30" fmla="*/ 165 w 165"/>
                <a:gd name="T31" fmla="*/ 101 h 197"/>
                <a:gd name="T32" fmla="*/ 94 w 165"/>
                <a:gd name="T33" fmla="*/ 19 h 197"/>
                <a:gd name="T34" fmla="*/ 9 w 165"/>
                <a:gd name="T35" fmla="*/ 101 h 197"/>
                <a:gd name="T36" fmla="*/ 65 w 165"/>
                <a:gd name="T37" fmla="*/ 29 h 197"/>
                <a:gd name="T38" fmla="*/ 48 w 165"/>
                <a:gd name="T39" fmla="*/ 61 h 197"/>
                <a:gd name="T40" fmla="*/ 19 w 165"/>
                <a:gd name="T41" fmla="*/ 129 h 197"/>
                <a:gd name="T42" fmla="*/ 18 w 165"/>
                <a:gd name="T43" fmla="*/ 136 h 197"/>
                <a:gd name="T44" fmla="*/ 9 w 165"/>
                <a:gd name="T45" fmla="*/ 101 h 197"/>
                <a:gd name="T46" fmla="*/ 125 w 165"/>
                <a:gd name="T47" fmla="*/ 168 h 197"/>
                <a:gd name="T48" fmla="*/ 82 w 165"/>
                <a:gd name="T49" fmla="*/ 187 h 197"/>
                <a:gd name="T50" fmla="*/ 82 w 165"/>
                <a:gd name="T51" fmla="*/ 187 h 197"/>
                <a:gd name="T52" fmla="*/ 82 w 165"/>
                <a:gd name="T53" fmla="*/ 187 h 197"/>
                <a:gd name="T54" fmla="*/ 40 w 165"/>
                <a:gd name="T55" fmla="*/ 168 h 197"/>
                <a:gd name="T56" fmla="*/ 28 w 165"/>
                <a:gd name="T57" fmla="*/ 130 h 197"/>
                <a:gd name="T58" fmla="*/ 56 w 165"/>
                <a:gd name="T59" fmla="*/ 66 h 197"/>
                <a:gd name="T60" fmla="*/ 82 w 165"/>
                <a:gd name="T61" fmla="*/ 16 h 197"/>
                <a:gd name="T62" fmla="*/ 109 w 165"/>
                <a:gd name="T63" fmla="*/ 66 h 197"/>
                <a:gd name="T64" fmla="*/ 137 w 165"/>
                <a:gd name="T65" fmla="*/ 130 h 197"/>
                <a:gd name="T66" fmla="*/ 125 w 165"/>
                <a:gd name="T67" fmla="*/ 168 h 197"/>
                <a:gd name="T68" fmla="*/ 146 w 165"/>
                <a:gd name="T69" fmla="*/ 136 h 197"/>
                <a:gd name="T70" fmla="*/ 146 w 165"/>
                <a:gd name="T71" fmla="*/ 129 h 197"/>
                <a:gd name="T72" fmla="*/ 117 w 165"/>
                <a:gd name="T73" fmla="*/ 61 h 197"/>
                <a:gd name="T74" fmla="*/ 99 w 165"/>
                <a:gd name="T75" fmla="*/ 29 h 197"/>
                <a:gd name="T76" fmla="*/ 156 w 165"/>
                <a:gd name="T77" fmla="*/ 101 h 197"/>
                <a:gd name="T78" fmla="*/ 146 w 165"/>
                <a:gd name="T79" fmla="*/ 13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97">
                  <a:moveTo>
                    <a:pt x="94" y="19"/>
                  </a:moveTo>
                  <a:cubicBezTo>
                    <a:pt x="91" y="14"/>
                    <a:pt x="89" y="8"/>
                    <a:pt x="87" y="2"/>
                  </a:cubicBezTo>
                  <a:cubicBezTo>
                    <a:pt x="86" y="1"/>
                    <a:pt x="85" y="0"/>
                    <a:pt x="84" y="0"/>
                  </a:cubicBezTo>
                  <a:cubicBezTo>
                    <a:pt x="83" y="0"/>
                    <a:pt x="83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9" y="1"/>
                    <a:pt x="78" y="2"/>
                  </a:cubicBezTo>
                  <a:cubicBezTo>
                    <a:pt x="76" y="8"/>
                    <a:pt x="73" y="14"/>
                    <a:pt x="71" y="19"/>
                  </a:cubicBezTo>
                  <a:cubicBezTo>
                    <a:pt x="30" y="25"/>
                    <a:pt x="0" y="59"/>
                    <a:pt x="0" y="101"/>
                  </a:cubicBezTo>
                  <a:cubicBezTo>
                    <a:pt x="0" y="122"/>
                    <a:pt x="8" y="142"/>
                    <a:pt x="23" y="158"/>
                  </a:cubicBezTo>
                  <a:cubicBezTo>
                    <a:pt x="25" y="164"/>
                    <a:pt x="29" y="169"/>
                    <a:pt x="33" y="174"/>
                  </a:cubicBezTo>
                  <a:cubicBezTo>
                    <a:pt x="45" y="188"/>
                    <a:pt x="64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82" y="197"/>
                    <a:pt x="82" y="197"/>
                    <a:pt x="82" y="197"/>
                  </a:cubicBezTo>
                  <a:cubicBezTo>
                    <a:pt x="101" y="197"/>
                    <a:pt x="119" y="188"/>
                    <a:pt x="132" y="174"/>
                  </a:cubicBezTo>
                  <a:cubicBezTo>
                    <a:pt x="136" y="169"/>
                    <a:pt x="139" y="164"/>
                    <a:pt x="142" y="158"/>
                  </a:cubicBezTo>
                  <a:cubicBezTo>
                    <a:pt x="157" y="142"/>
                    <a:pt x="165" y="122"/>
                    <a:pt x="165" y="101"/>
                  </a:cubicBezTo>
                  <a:cubicBezTo>
                    <a:pt x="165" y="59"/>
                    <a:pt x="135" y="25"/>
                    <a:pt x="94" y="19"/>
                  </a:cubicBezTo>
                  <a:close/>
                  <a:moveTo>
                    <a:pt x="9" y="101"/>
                  </a:moveTo>
                  <a:cubicBezTo>
                    <a:pt x="9" y="66"/>
                    <a:pt x="33" y="37"/>
                    <a:pt x="65" y="29"/>
                  </a:cubicBezTo>
                  <a:cubicBezTo>
                    <a:pt x="59" y="41"/>
                    <a:pt x="53" y="51"/>
                    <a:pt x="48" y="61"/>
                  </a:cubicBezTo>
                  <a:cubicBezTo>
                    <a:pt x="34" y="86"/>
                    <a:pt x="21" y="107"/>
                    <a:pt x="19" y="129"/>
                  </a:cubicBezTo>
                  <a:cubicBezTo>
                    <a:pt x="18" y="131"/>
                    <a:pt x="18" y="134"/>
                    <a:pt x="18" y="136"/>
                  </a:cubicBezTo>
                  <a:cubicBezTo>
                    <a:pt x="12" y="126"/>
                    <a:pt x="9" y="113"/>
                    <a:pt x="9" y="101"/>
                  </a:cubicBezTo>
                  <a:close/>
                  <a:moveTo>
                    <a:pt x="125" y="168"/>
                  </a:moveTo>
                  <a:cubicBezTo>
                    <a:pt x="114" y="180"/>
                    <a:pt x="98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66" y="187"/>
                    <a:pt x="51" y="180"/>
                    <a:pt x="40" y="168"/>
                  </a:cubicBezTo>
                  <a:cubicBezTo>
                    <a:pt x="30" y="157"/>
                    <a:pt x="26" y="143"/>
                    <a:pt x="28" y="130"/>
                  </a:cubicBezTo>
                  <a:cubicBezTo>
                    <a:pt x="30" y="110"/>
                    <a:pt x="42" y="90"/>
                    <a:pt x="56" y="66"/>
                  </a:cubicBezTo>
                  <a:cubicBezTo>
                    <a:pt x="64" y="51"/>
                    <a:pt x="74" y="34"/>
                    <a:pt x="82" y="16"/>
                  </a:cubicBezTo>
                  <a:cubicBezTo>
                    <a:pt x="91" y="34"/>
                    <a:pt x="100" y="51"/>
                    <a:pt x="109" y="66"/>
                  </a:cubicBezTo>
                  <a:cubicBezTo>
                    <a:pt x="122" y="90"/>
                    <a:pt x="134" y="110"/>
                    <a:pt x="137" y="130"/>
                  </a:cubicBezTo>
                  <a:cubicBezTo>
                    <a:pt x="138" y="143"/>
                    <a:pt x="134" y="157"/>
                    <a:pt x="125" y="168"/>
                  </a:cubicBezTo>
                  <a:close/>
                  <a:moveTo>
                    <a:pt x="146" y="136"/>
                  </a:moveTo>
                  <a:cubicBezTo>
                    <a:pt x="146" y="134"/>
                    <a:pt x="146" y="131"/>
                    <a:pt x="146" y="129"/>
                  </a:cubicBezTo>
                  <a:cubicBezTo>
                    <a:pt x="143" y="107"/>
                    <a:pt x="131" y="86"/>
                    <a:pt x="117" y="61"/>
                  </a:cubicBezTo>
                  <a:cubicBezTo>
                    <a:pt x="111" y="51"/>
                    <a:pt x="105" y="41"/>
                    <a:pt x="99" y="29"/>
                  </a:cubicBezTo>
                  <a:cubicBezTo>
                    <a:pt x="132" y="37"/>
                    <a:pt x="156" y="66"/>
                    <a:pt x="156" y="101"/>
                  </a:cubicBezTo>
                  <a:cubicBezTo>
                    <a:pt x="156" y="113"/>
                    <a:pt x="152" y="126"/>
                    <a:pt x="146" y="13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90662" y="3056121"/>
            <a:ext cx="54652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Вид используемого топлива:</a:t>
            </a:r>
            <a:endParaRPr lang="ru-RU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Основное топливо – уголь </a:t>
            </a:r>
            <a:r>
              <a:rPr lang="ru-RU" sz="16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экибастузского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бассейна; </a:t>
            </a:r>
          </a:p>
          <a:p>
            <a:pPr lvl="0" algn="just" defTabSz="914400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Растопочное 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топливо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мазут М-100.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481"/>
          <p:cNvGrpSpPr/>
          <p:nvPr/>
        </p:nvGrpSpPr>
        <p:grpSpPr>
          <a:xfrm>
            <a:off x="519060" y="1830170"/>
            <a:ext cx="369888" cy="369888"/>
            <a:chOff x="-1550988" y="2722564"/>
            <a:chExt cx="369888" cy="369888"/>
          </a:xfrm>
        </p:grpSpPr>
        <p:sp>
          <p:nvSpPr>
            <p:cNvPr id="27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2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293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Информация об исполнении утвержденной инвестиционной </a:t>
            </a:r>
            <a:r>
              <a:rPr lang="ru-RU" b="0" dirty="0" smtClean="0">
                <a:solidFill>
                  <a:schemeClr val="accent1"/>
                </a:solidFill>
              </a:rPr>
              <a:t>программы за 1 полугодие 202</a:t>
            </a:r>
            <a:r>
              <a:rPr lang="en-US" b="0" dirty="0" smtClean="0">
                <a:solidFill>
                  <a:schemeClr val="accent1"/>
                </a:solidFill>
              </a:rPr>
              <a:t>4</a:t>
            </a:r>
            <a:r>
              <a:rPr lang="ru-RU" b="0" dirty="0" smtClean="0">
                <a:solidFill>
                  <a:schemeClr val="accent1"/>
                </a:solidFill>
              </a:rPr>
              <a:t>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08850"/>
              </p:ext>
            </p:extLst>
          </p:nvPr>
        </p:nvGraphicFramePr>
        <p:xfrm>
          <a:off x="242134" y="1441460"/>
          <a:ext cx="11517246" cy="4581454"/>
        </p:xfrm>
        <a:graphic>
          <a:graphicData uri="http://schemas.openxmlformats.org/drawingml/2006/table">
            <a:tbl>
              <a:tblPr/>
              <a:tblGrid>
                <a:gridCol w="18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3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27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2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9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40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05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21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775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02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2446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1463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496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14633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3597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6547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5563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55639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481781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87507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</a:tblGrid>
              <a:tr h="38112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Отчет о прибылях и убытках*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Собственные средства (тыс. тенге)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948051"/>
                  </a:ext>
                </a:extLst>
              </a:tr>
              <a:tr h="199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Производство тепловой энергии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Капитальный ремонт внешних трубопроводов системы отопления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dirty="0" smtClean="0"/>
                        <a:t>139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dirty="0" smtClean="0"/>
                        <a:t>     </a:t>
                      </a:r>
                      <a:endParaRPr lang="ru-RU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-36727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29 380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- 29 380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капитальных ремонтов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запланированы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 2 полугодии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13810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установлено утвержденной инвестиционной программой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_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капитальных ремонтов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запланированы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 2 полугодии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Выполненные  работы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будут направлены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поддержание основных средств Электрической станции в рабочем состоянии,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что 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позволит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обеспечить бесперебойную подачу тепла потребителям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-36727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-29 380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13810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15570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_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5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>
                <a:solidFill>
                  <a:schemeClr val="accent1"/>
                </a:solidFill>
              </a:rPr>
              <a:t>ЕЭК: </a:t>
            </a:r>
            <a:r>
              <a:rPr lang="ru-RU" b="0" dirty="0" smtClean="0">
                <a:solidFill>
                  <a:schemeClr val="accent1"/>
                </a:solidFill>
              </a:rPr>
              <a:t>Информация о постатейном </a:t>
            </a:r>
            <a:r>
              <a:rPr lang="ru-RU" b="0" dirty="0">
                <a:solidFill>
                  <a:schemeClr val="accent1"/>
                </a:solidFill>
              </a:rPr>
              <a:t>исполнении </a:t>
            </a:r>
            <a:r>
              <a:rPr lang="ru-RU" b="0" dirty="0" smtClean="0">
                <a:solidFill>
                  <a:schemeClr val="accent1"/>
                </a:solidFill>
              </a:rPr>
              <a:t>утвержденной тарифной </a:t>
            </a:r>
            <a:r>
              <a:rPr lang="ru-RU" b="0" dirty="0">
                <a:solidFill>
                  <a:schemeClr val="accent1"/>
                </a:solidFill>
              </a:rPr>
              <a:t>сметы по производству тепловой энергии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2024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94952"/>
              </p:ext>
            </p:extLst>
          </p:nvPr>
        </p:nvGraphicFramePr>
        <p:xfrm>
          <a:off x="427091" y="901897"/>
          <a:ext cx="11172824" cy="5486691"/>
        </p:xfrm>
        <a:graphic>
          <a:graphicData uri="http://schemas.openxmlformats.org/drawingml/2006/table">
            <a:tbl>
              <a:tblPr/>
              <a:tblGrid>
                <a:gridCol w="34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7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5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46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9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I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производство  товаров и предоставление услуг,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62 888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81 491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Материальные затраты,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40 972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41 340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                                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сырье и материалы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топливо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40 672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41 121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превышение тарифной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сметы по году, за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 счет увеличения цены на топливо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на оплату труда, всего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2 883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1 928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в том числе: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2.1.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заработная плата производственных рабочих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2 516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2.2.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социальный налог и обязательное страхование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141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-34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обязательные .профес.пенсион.взносы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1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2.4.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Отчисления на обязательное медицинское страхования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0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Амортизация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13 810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35 981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                                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за счет </a:t>
                      </a:r>
                      <a:b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ввода объектов в эксплуатацию после 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капитального ремонта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Ремонт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4 636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-100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Текущий ремонт, согласно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 графику ремонта запланирован на 2 полугодие 2024 г., проводятся закупочные процедуры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5.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Услуги сторонних организаций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1 806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затраты не учтены при утверждении тарифа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Прочие затраты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587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436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-26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2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6.1.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Аренда земли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-30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6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Плата за воду 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Ожидается превышение тарифной сметы по году, за счет повышения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МРП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3539419"/>
                  </a:ext>
                </a:extLst>
              </a:tr>
              <a:tr h="16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платежи и сборы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213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732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2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ЕЭК: Отчет </a:t>
            </a:r>
            <a:r>
              <a:rPr lang="ru-RU" dirty="0" smtClean="0"/>
              <a:t>о постатейном исполнении утвержденной тарифной </a:t>
            </a:r>
            <a:r>
              <a:rPr lang="ru-RU" dirty="0"/>
              <a:t>сметы по производству тепловой энергии за </a:t>
            </a:r>
            <a:r>
              <a:rPr lang="ru-RU" dirty="0" smtClean="0"/>
              <a:t>1 полугодие 2024 года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27872"/>
              </p:ext>
            </p:extLst>
          </p:nvPr>
        </p:nvGraphicFramePr>
        <p:xfrm>
          <a:off x="244443" y="1403286"/>
          <a:ext cx="11535611" cy="3277355"/>
        </p:xfrm>
        <a:graphic>
          <a:graphicData uri="http://schemas.openxmlformats.org/drawingml/2006/table">
            <a:tbl>
              <a:tblPr/>
              <a:tblGrid>
                <a:gridCol w="345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8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582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-30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2 839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заработная плата административного персонала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увеличение произошло в связи с повышением заработной платы </a:t>
                      </a: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соц. налог и социальные отчисления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на обязательное мед. страхование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120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сторонних организаций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Ожидается превышение тарифной сметы по году,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счет увеличения стоимости услуги по пользованию электронной торговой площадкой, с апреля 2024 г.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предоставлению ЭТП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технической экспертизы инвестиционной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произошло за счет предоставленного потенциальным поставщиком ценового предложения на меньшую сумму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по реализации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-79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произошло за счет оптимизации численности персонала отдела сбыта</a:t>
                      </a:r>
                      <a:endParaRPr lang="ru-RU" sz="9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0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на предоставление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66 941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84 336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6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(РБА*СП)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(убыток)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-36 727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1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82 511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47 609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87018"/>
              </p:ext>
            </p:extLst>
          </p:nvPr>
        </p:nvGraphicFramePr>
        <p:xfrm>
          <a:off x="235755" y="683768"/>
          <a:ext cx="11544300" cy="692359"/>
        </p:xfrm>
        <a:graphic>
          <a:graphicData uri="http://schemas.openxmlformats.org/drawingml/2006/table">
            <a:tbl>
              <a:tblPr/>
              <a:tblGrid>
                <a:gridCol w="354180">
                  <a:extLst>
                    <a:ext uri="{9D8B030D-6E8A-4147-A177-3AD203B41FA5}">
                      <a16:colId xmlns="" xmlns:a16="http://schemas.microsoft.com/office/drawing/2014/main" val="3873928305"/>
                    </a:ext>
                  </a:extLst>
                </a:gridCol>
                <a:gridCol w="2989007">
                  <a:extLst>
                    <a:ext uri="{9D8B030D-6E8A-4147-A177-3AD203B41FA5}">
                      <a16:colId xmlns="" xmlns:a16="http://schemas.microsoft.com/office/drawing/2014/main" val="693392545"/>
                    </a:ext>
                  </a:extLst>
                </a:gridCol>
                <a:gridCol w="924232">
                  <a:extLst>
                    <a:ext uri="{9D8B030D-6E8A-4147-A177-3AD203B41FA5}">
                      <a16:colId xmlns="" xmlns:a16="http://schemas.microsoft.com/office/drawing/2014/main" val="3514993770"/>
                    </a:ext>
                  </a:extLst>
                </a:gridCol>
                <a:gridCol w="1465007">
                  <a:extLst>
                    <a:ext uri="{9D8B030D-6E8A-4147-A177-3AD203B41FA5}">
                      <a16:colId xmlns="" xmlns:a16="http://schemas.microsoft.com/office/drawing/2014/main" val="3660104766"/>
                    </a:ext>
                  </a:extLst>
                </a:gridCol>
                <a:gridCol w="1236986">
                  <a:extLst>
                    <a:ext uri="{9D8B030D-6E8A-4147-A177-3AD203B41FA5}">
                      <a16:colId xmlns="" xmlns:a16="http://schemas.microsoft.com/office/drawing/2014/main" val="840944139"/>
                    </a:ext>
                  </a:extLst>
                </a:gridCol>
                <a:gridCol w="700982">
                  <a:extLst>
                    <a:ext uri="{9D8B030D-6E8A-4147-A177-3AD203B41FA5}">
                      <a16:colId xmlns="" xmlns:a16="http://schemas.microsoft.com/office/drawing/2014/main" val="3001708712"/>
                    </a:ext>
                  </a:extLst>
                </a:gridCol>
                <a:gridCol w="3873906">
                  <a:extLst>
                    <a:ext uri="{9D8B030D-6E8A-4147-A177-3AD203B41FA5}">
                      <a16:colId xmlns="" xmlns:a16="http://schemas.microsoft.com/office/drawing/2014/main" val="1747598430"/>
                    </a:ext>
                  </a:extLst>
                </a:gridCol>
              </a:tblGrid>
              <a:tr h="688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№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Наименование показателей тарифной сметы 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Единица измерения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 Предусмотрено в тарифной смете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, утвержденной 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приказом  №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97-ОД от 08.11.2021 г.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</a:b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Отклонения, в %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 Semibold" panose="020B0702040204020203" pitchFamily="34" charset="0"/>
                        </a:rPr>
                        <a:t>Причины отклонения</a:t>
                      </a:r>
                    </a:p>
                  </a:txBody>
                  <a:tcPr marL="6559" marR="6559" marT="65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63635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31658"/>
              </p:ext>
            </p:extLst>
          </p:nvPr>
        </p:nvGraphicFramePr>
        <p:xfrm>
          <a:off x="244446" y="4689696"/>
          <a:ext cx="11543166" cy="778506"/>
        </p:xfrm>
        <a:graphic>
          <a:graphicData uri="http://schemas.openxmlformats.org/drawingml/2006/table">
            <a:tbl>
              <a:tblPr/>
              <a:tblGrid>
                <a:gridCol w="344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5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1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2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658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9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предоставляемых услуг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тыс.Гкал.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25,286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583170" rtl="0" eaLnBrk="1" fontAlgn="ctr" latinLnBrk="0" hangingPunct="1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Segoe UI Semibold" panose="020B0702040204020203" pitchFamily="34" charset="0"/>
                        </a:rPr>
                        <a:t>Ожидается исполнение тарифной сметы до конца текущего года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518">
                <a:tc>
                  <a:txBody>
                    <a:bodyPr/>
                    <a:lstStyle/>
                    <a:p>
                      <a:pPr marL="0" marR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(без НДС)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справочно: фактическая себестоимость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тенге/Гкал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3 335,28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735" marR="6735" marT="6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5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b="0" dirty="0" smtClean="0">
                <a:solidFill>
                  <a:schemeClr val="accent1"/>
                </a:solidFill>
              </a:rPr>
              <a:t>ЕЭК: Информация о </a:t>
            </a:r>
            <a:r>
              <a:rPr lang="ru-RU" b="0" dirty="0">
                <a:solidFill>
                  <a:schemeClr val="accent1"/>
                </a:solidFill>
              </a:rPr>
              <a:t>соблюдении показателей качества и надежности регулируемых услуг и достижении показателей эффективности деятельности за </a:t>
            </a:r>
            <a:r>
              <a:rPr lang="ru-RU" b="0" dirty="0" smtClean="0">
                <a:solidFill>
                  <a:schemeClr val="accent1"/>
                </a:solidFill>
              </a:rPr>
              <a:t>1 полугодие 2024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499" y="1017621"/>
            <a:ext cx="1129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>
                <a:solidFill>
                  <a:prstClr val="black"/>
                </a:solidFill>
              </a:rPr>
              <a:t>Для АО «ЕЭК» показатели качества и надежности регулируемых услуг и показатели эффективности деятельности </a:t>
            </a:r>
            <a:r>
              <a:rPr lang="ru-RU" sz="1600" b="1" dirty="0">
                <a:solidFill>
                  <a:prstClr val="black"/>
                </a:solidFill>
              </a:rPr>
              <a:t>не разрабатывались и не  утверждались.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0" y="1626209"/>
            <a:ext cx="112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600" dirty="0" smtClean="0"/>
              <a:t>2024 </a:t>
            </a:r>
            <a:r>
              <a:rPr lang="ru-RU" sz="1600" dirty="0"/>
              <a:t>года</a:t>
            </a:r>
          </a:p>
        </p:txBody>
      </p:sp>
      <p:grpSp>
        <p:nvGrpSpPr>
          <p:cNvPr id="23" name="Group 481"/>
          <p:cNvGrpSpPr/>
          <p:nvPr/>
        </p:nvGrpSpPr>
        <p:grpSpPr>
          <a:xfrm>
            <a:off x="462199" y="940120"/>
            <a:ext cx="369888" cy="369888"/>
            <a:chOff x="-1550988" y="2722564"/>
            <a:chExt cx="369888" cy="369888"/>
          </a:xfrm>
        </p:grpSpPr>
        <p:sp>
          <p:nvSpPr>
            <p:cNvPr id="2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92166"/>
              </p:ext>
            </p:extLst>
          </p:nvPr>
        </p:nvGraphicFramePr>
        <p:xfrm>
          <a:off x="462198" y="2697932"/>
          <a:ext cx="11280027" cy="1905256"/>
        </p:xfrm>
        <a:graphic>
          <a:graphicData uri="http://schemas.openxmlformats.org/drawingml/2006/table">
            <a:tbl>
              <a:tblPr/>
              <a:tblGrid>
                <a:gridCol w="285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5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4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5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297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452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2024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износа основных средств, %</a:t>
                      </a:r>
                    </a:p>
                    <a:p>
                      <a:pPr marL="0" marR="0" indent="0" algn="l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-70%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утверждался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/>
                        <a:t>Оценка достижения показателя будет осуществлена по результатам выполнения мероприятий, предусмотренных в утвержденной инвестиционной программе, по итогам 2024 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70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527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1" name="Слайд think-cell" r:id="rId22" imgW="594" imgH="595" progId="TCLayout.ActiveDocument.1">
                  <p:embed/>
                </p:oleObj>
              </mc:Choice>
              <mc:Fallback>
                <p:oleObj name="Слайд think-cell" r:id="rId22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Информация об основных финансово-экономических показателях и </a:t>
            </a:r>
            <a:r>
              <a:rPr lang="ru-RU" dirty="0" smtClean="0"/>
              <a:t>об </a:t>
            </a:r>
            <a:r>
              <a:rPr lang="ru-RU" dirty="0"/>
              <a:t>объемах предоставленных услуг по </a:t>
            </a:r>
            <a:r>
              <a:rPr lang="ru-RU" b="0" dirty="0" smtClean="0">
                <a:solidFill>
                  <a:schemeClr val="accent1"/>
                </a:solidFill>
              </a:rPr>
              <a:t>производству тепловой энергии за 1 полугодие 2024 года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31" name="Freeform 140"/>
          <p:cNvSpPr/>
          <p:nvPr/>
        </p:nvSpPr>
        <p:spPr>
          <a:xfrm>
            <a:off x="341312" y="1450644"/>
            <a:ext cx="5475290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0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71540626"/>
              </p:ext>
            </p:extLst>
          </p:nvPr>
        </p:nvGraphicFramePr>
        <p:xfrm>
          <a:off x="2141538" y="2465388"/>
          <a:ext cx="3740150" cy="12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6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2214050"/>
              </p:ext>
            </p:extLst>
          </p:nvPr>
        </p:nvGraphicFramePr>
        <p:xfrm>
          <a:off x="2089150" y="1495425"/>
          <a:ext cx="2166938" cy="86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313" y="1787278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013" y="2713322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12" y="3268469"/>
            <a:ext cx="177048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313" y="4606925"/>
            <a:ext cx="1508125" cy="3683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613" y="394176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/>
              <a:t>Убыток, млн</a:t>
            </a:r>
            <a:r>
              <a:rPr lang="ru-RU" sz="1200" dirty="0"/>
              <a:t>. </a:t>
            </a:r>
            <a:r>
              <a:rPr lang="ru-RU" sz="1200" dirty="0" smtClean="0"/>
              <a:t>тенге</a:t>
            </a:r>
            <a:endParaRPr lang="ru-RU" sz="1200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012" y="5356914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61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958496"/>
              </p:ext>
            </p:extLst>
          </p:nvPr>
        </p:nvGraphicFramePr>
        <p:xfrm>
          <a:off x="1654175" y="4406900"/>
          <a:ext cx="2960688" cy="65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8" name="Rectangle 119"/>
          <p:cNvSpPr/>
          <p:nvPr/>
        </p:nvSpPr>
        <p:spPr>
          <a:xfrm>
            <a:off x="-1587" y="5963906"/>
            <a:ext cx="12192000" cy="56478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66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63145141"/>
              </p:ext>
            </p:extLst>
          </p:nvPr>
        </p:nvGraphicFramePr>
        <p:xfrm>
          <a:off x="1365250" y="4978400"/>
          <a:ext cx="2960688" cy="88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grpSp>
        <p:nvGrpSpPr>
          <p:cNvPr id="37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38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5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83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43356803"/>
              </p:ext>
            </p:extLst>
          </p:nvPr>
        </p:nvGraphicFramePr>
        <p:xfrm>
          <a:off x="2141538" y="3721100"/>
          <a:ext cx="1755775" cy="69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400232" y="1464767"/>
            <a:ext cx="5460686" cy="374009"/>
          </a:xfrm>
          <a:prstGeom prst="rect">
            <a:avLst/>
          </a:prstGeom>
        </p:spPr>
        <p:txBody>
          <a:bodyPr vert="horz" wrap="square" lIns="36000" tIns="72000" rIns="36000" bIns="72000" rtlCol="0" anchor="t" anchorCtr="0">
            <a:noAutofit/>
          </a:bodyPr>
          <a:lstStyle/>
          <a:p>
            <a:pPr marL="180000" indent="-180000">
              <a:spcAft>
                <a:spcPts val="300"/>
              </a:spcAft>
              <a:buClr>
                <a:srgbClr val="F0720A"/>
              </a:buClr>
              <a:buFont typeface="Arial" panose="020B0604020202020204" pitchFamily="34" charset="0"/>
              <a:buChar char="•"/>
            </a:pPr>
            <a:r>
              <a:rPr lang="ru-RU" sz="1200" b="0" dirty="0" smtClean="0"/>
              <a:t>Объем </a:t>
            </a:r>
            <a:r>
              <a:rPr lang="ru-RU" sz="1200" dirty="0" smtClean="0"/>
              <a:t>оказанных </a:t>
            </a:r>
            <a:r>
              <a:rPr lang="ru-RU" sz="1200" b="0" dirty="0" smtClean="0"/>
              <a:t>услуг за 1 полугодие 202</a:t>
            </a:r>
            <a:r>
              <a:rPr lang="en-US" sz="1200" b="0" dirty="0" smtClean="0"/>
              <a:t>4</a:t>
            </a:r>
            <a:r>
              <a:rPr lang="ru-RU" sz="1200" b="0" dirty="0" smtClean="0"/>
              <a:t> года </a:t>
            </a:r>
            <a:r>
              <a:rPr lang="en-US" sz="1200" b="0" dirty="0" smtClean="0"/>
              <a:t>25 286 </a:t>
            </a:r>
            <a:r>
              <a:rPr lang="ru-RU" sz="1200" b="0" dirty="0" smtClean="0"/>
              <a:t>Гкал</a:t>
            </a:r>
          </a:p>
        </p:txBody>
      </p:sp>
      <p:graphicFrame>
        <p:nvGraphicFramePr>
          <p:cNvPr id="156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1355859"/>
              </p:ext>
            </p:extLst>
          </p:nvPr>
        </p:nvGraphicFramePr>
        <p:xfrm>
          <a:off x="7621588" y="2274888"/>
          <a:ext cx="28384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02" name="Прямоугольник 101"/>
          <p:cNvSpPr/>
          <p:nvPr>
            <p:custDataLst>
              <p:tags r:id="rId9"/>
            </p:custDataLst>
          </p:nvPr>
        </p:nvSpPr>
        <p:spPr bwMode="gray">
          <a:xfrm>
            <a:off x="9993313" y="3568700"/>
            <a:ext cx="3810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13522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r>
              <a:rPr lang="en-US" altLang="en-US" sz="900" dirty="0" smtClean="0">
                <a:solidFill>
                  <a:schemeClr val="bg1"/>
                </a:solidFill>
              </a:rPr>
              <a:t>53%</a:t>
            </a:r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10"/>
            </p:custDataLst>
          </p:nvPr>
        </p:nvSpPr>
        <p:spPr bwMode="auto">
          <a:xfrm>
            <a:off x="10423525" y="3624264"/>
            <a:ext cx="14954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DCF761-7137-4416-A426-E260211AF768}" type="datetime'КГ''''П &quot;ТЕ''''''П''''''Л''ОСЕР''''ВИ''С'''''' - ''А''к''с''у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КГП "ТЕПЛОСЕРВИС - Аксу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11"/>
            </p:custDataLst>
          </p:nvPr>
        </p:nvSpPr>
        <p:spPr bwMode="gray">
          <a:xfrm>
            <a:off x="8575675" y="469265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1924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r>
              <a:rPr lang="en-US" altLang="en-US" sz="900" dirty="0" smtClean="0">
                <a:solidFill>
                  <a:schemeClr val="bg1"/>
                </a:solidFill>
              </a:rPr>
              <a:t>8%</a:t>
            </a:r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12"/>
            </p:custDataLst>
          </p:nvPr>
        </p:nvSpPr>
        <p:spPr bwMode="auto">
          <a:xfrm>
            <a:off x="7662863" y="5019676"/>
            <a:ext cx="1065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D0258BE-1D07-4370-9FA0-0B72107C1580}" type="datetime'ТОО'' ''&quot;''''ГРЭС''С''''''''''Т''''''Р''О''Й&quot;''''''''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ТОО "ГРЭССТРОЙ"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13"/>
            </p:custDataLst>
          </p:nvPr>
        </p:nvSpPr>
        <p:spPr bwMode="gray">
          <a:xfrm>
            <a:off x="8151813" y="4441825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tx1"/>
                </a:solidFill>
              </a:rPr>
              <a:t>860</a:t>
            </a:r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r>
              <a:rPr lang="en-US" altLang="en-US" sz="900" dirty="0" smtClean="0">
                <a:solidFill>
                  <a:schemeClr val="tx1"/>
                </a:solidFill>
              </a:rPr>
              <a:t>3%</a:t>
            </a:r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14"/>
            </p:custDataLst>
          </p:nvPr>
        </p:nvSpPr>
        <p:spPr bwMode="auto">
          <a:xfrm>
            <a:off x="7548563" y="4743451"/>
            <a:ext cx="61912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A5DF4EA-4B5C-4027-8CE3-29EF6E0DC862}" type="datetime''' ''''АО'''''''''''' ''''''''''&quot;П''''РЭК''&quot;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АО "ПРЭК"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15"/>
            </p:custDataLst>
          </p:nvPr>
        </p:nvSpPr>
        <p:spPr bwMode="gray">
          <a:xfrm>
            <a:off x="7739063" y="3381375"/>
            <a:ext cx="33655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7016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C9F658CA-7DCF-4A21-B9A0-D05172173C1F}" type="datetime'''2''''''8''''%'">
              <a:rPr lang="ru-RU" altLang="en-US" sz="900" smtClean="0">
                <a:solidFill>
                  <a:schemeClr val="bg1"/>
                </a:solidFill>
              </a:rPr>
              <a:pPr/>
              <a:t>28%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>
            <p:custDataLst>
              <p:tags r:id="rId16"/>
            </p:custDataLst>
          </p:nvPr>
        </p:nvSpPr>
        <p:spPr bwMode="auto">
          <a:xfrm>
            <a:off x="6545263" y="3309938"/>
            <a:ext cx="1112838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B9D2E68-622D-4F53-9DE9-A7EC276D35C2}" type="datetime''' ''Т''''''ОО &quot;ТЕ''ПЛИЧ''''НЫ''Й'' ''&#10;КОМПЛЕК''''С А''КСУ&quot;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"ТЕПЛИЧНЫЙ 
КОМПЛЕКС АКСУ"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>
            <p:custDataLst>
              <p:tags r:id="rId17"/>
            </p:custDataLst>
          </p:nvPr>
        </p:nvSpPr>
        <p:spPr bwMode="gray">
          <a:xfrm>
            <a:off x="8567738" y="2451100"/>
            <a:ext cx="317500" cy="2476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bg1"/>
                </a:solidFill>
              </a:rPr>
              <a:t>1899</a:t>
            </a:r>
            <a:r>
              <a:rPr lang="ru-RU" altLang="en-US" sz="900" dirty="0" smtClean="0">
                <a:solidFill>
                  <a:schemeClr val="bg1"/>
                </a:solidFill>
              </a:rPr>
              <a:t/>
            </a:r>
            <a:br>
              <a:rPr lang="ru-RU" altLang="en-US" sz="900" dirty="0" smtClean="0">
                <a:solidFill>
                  <a:schemeClr val="bg1"/>
                </a:solidFill>
              </a:rPr>
            </a:br>
            <a:r>
              <a:rPr lang="ru-RU" altLang="en-US" sz="900" dirty="0" smtClean="0">
                <a:solidFill>
                  <a:schemeClr val="bg1"/>
                </a:solidFill>
              </a:rPr>
              <a:t>(</a:t>
            </a:r>
            <a:fld id="{B088D3B0-5722-4A82-9500-208130B5F637}" type="datetime'''''8''''''''%'''''''''''''''">
              <a:rPr lang="ru-RU" altLang="en-US" sz="900" smtClean="0">
                <a:solidFill>
                  <a:schemeClr val="bg1"/>
                </a:solidFill>
              </a:rPr>
              <a:pPr/>
              <a:t>8%</a:t>
            </a:fld>
            <a:r>
              <a:rPr lang="ru-RU" altLang="en-US" sz="900" dirty="0" smtClean="0">
                <a:solidFill>
                  <a:schemeClr val="bg1"/>
                </a:solidFill>
              </a:rPr>
              <a:t>)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54" name="Прямоугольник 153"/>
          <p:cNvSpPr/>
          <p:nvPr>
            <p:custDataLst>
              <p:tags r:id="rId18"/>
            </p:custDataLst>
          </p:nvPr>
        </p:nvSpPr>
        <p:spPr bwMode="auto">
          <a:xfrm>
            <a:off x="6821488" y="2233614"/>
            <a:ext cx="189706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203C946-1F93-43E4-BB95-00C852A9C9B4}" type="datetime' ТО''''О'''' &quot;ТЕМ''ІР''Ж''ОЛСУ ''- П''АВЛО''''''Д''А''Р&quot;'''''">
              <a:rPr lang="ru-RU" altLang="en-US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 ТОО "ТЕМІРЖОЛСУ - ПАВЛОДАР"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19"/>
            </p:custDataLst>
          </p:nvPr>
        </p:nvSpPr>
        <p:spPr bwMode="gray">
          <a:xfrm>
            <a:off x="8894763" y="2376488"/>
            <a:ext cx="273050" cy="247650"/>
          </a:xfrm>
          <a:prstGeom prst="rect">
            <a:avLst/>
          </a:prstGeom>
          <a:solidFill>
            <a:srgbClr val="DFE5E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chemeClr val="tx1"/>
                </a:solidFill>
              </a:rPr>
              <a:t>65</a:t>
            </a:r>
            <a:r>
              <a:rPr lang="ru-RU" altLang="en-US" sz="900" dirty="0" smtClean="0">
                <a:solidFill>
                  <a:schemeClr val="tx1"/>
                </a:solidFill>
              </a:rPr>
              <a:t/>
            </a:r>
            <a:br>
              <a:rPr lang="ru-RU" altLang="en-US" sz="900" dirty="0" smtClean="0">
                <a:solidFill>
                  <a:schemeClr val="tx1"/>
                </a:solidFill>
              </a:rPr>
            </a:br>
            <a:r>
              <a:rPr lang="ru-RU" altLang="en-US" sz="900" dirty="0" smtClean="0">
                <a:solidFill>
                  <a:schemeClr val="tx1"/>
                </a:solidFill>
              </a:rPr>
              <a:t>(</a:t>
            </a:r>
            <a:fld id="{9DF10F81-1A06-41CA-871D-B81F680299EB}" type="datetime'''''''''''''''''''''''''''''''''''0''''''''''%'''">
              <a:rPr lang="ru-RU" altLang="en-US" sz="900" smtClean="0">
                <a:solidFill>
                  <a:schemeClr val="tx1"/>
                </a:solidFill>
              </a:rPr>
              <a:pPr/>
              <a:t>0%</a:t>
            </a:fld>
            <a:r>
              <a:rPr lang="ru-RU" altLang="en-US" sz="900" dirty="0" smtClean="0">
                <a:solidFill>
                  <a:schemeClr val="tx1"/>
                </a:solidFill>
              </a:rPr>
              <a:t>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20"/>
            </p:custDataLst>
          </p:nvPr>
        </p:nvSpPr>
        <p:spPr bwMode="auto">
          <a:xfrm>
            <a:off x="8769350" y="2195514"/>
            <a:ext cx="9842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1E0082-C61D-40E6-BC9A-FF7889E1BEAA}" type="datetime' ''''Т''О''О ''&quot;''''''''LAVA''''''''''''''''''G''''G''I''O&quot;'">
              <a:rPr lang="ru-RU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 ТОО "LAVAGGIO"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7" name="Freeform 140"/>
          <p:cNvSpPr/>
          <p:nvPr/>
        </p:nvSpPr>
        <p:spPr>
          <a:xfrm>
            <a:off x="6293642" y="1449911"/>
            <a:ext cx="5699657" cy="4357688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731260" y="2544792"/>
            <a:ext cx="97478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Гкал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9516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15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5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lvl="0"/>
            <a:r>
              <a:rPr lang="ru-RU" b="0" dirty="0" smtClean="0">
                <a:solidFill>
                  <a:schemeClr val="accent1"/>
                </a:solidFill>
              </a:rPr>
              <a:t>ЕЭК: </a:t>
            </a:r>
            <a:r>
              <a:rPr lang="ru-RU" dirty="0"/>
              <a:t>Информация о проводимой работе с потребителями регулируемых услуг</a:t>
            </a:r>
            <a:endParaRPr lang="ru-RU" b="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9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«ЕЭК»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4371650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gray">
          <a:xfrm>
            <a:off x="7110317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19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526"/>
          <p:cNvSpPr/>
          <p:nvPr/>
        </p:nvSpPr>
        <p:spPr bwMode="gray">
          <a:xfrm>
            <a:off x="4414780" y="1874838"/>
            <a:ext cx="2624373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Rounded Rectangle 526"/>
          <p:cNvSpPr/>
          <p:nvPr/>
        </p:nvSpPr>
        <p:spPr bwMode="gray">
          <a:xfrm>
            <a:off x="7110316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311" y="6321425"/>
            <a:ext cx="10602862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1 полугодие  2024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4311" y="5377626"/>
            <a:ext cx="11032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 1 полугодие 2024 года отсутствовали:</a:t>
            </a:r>
          </a:p>
          <a:p>
            <a:r>
              <a:rPr lang="ru-RU" sz="1400" dirty="0" smtClean="0"/>
              <a:t>- аварии </a:t>
            </a:r>
            <a:r>
              <a:rPr lang="ru-RU" sz="1400" dirty="0"/>
              <a:t>на оборудовании, задействованного в оказании регулируемых услуг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- отключения </a:t>
            </a:r>
            <a:r>
              <a:rPr lang="ru-RU" sz="1400" dirty="0"/>
              <a:t>потребителей регулируемых услуг АО «ЕЭК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5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"/>
          <p:cNvSpPr/>
          <p:nvPr>
            <p:custDataLst>
              <p:tags r:id="rId4"/>
            </p:custDataLst>
          </p:nvPr>
        </p:nvSpPr>
        <p:spPr bwMode="auto">
          <a:xfrm>
            <a:off x="309563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27" name="Rectangle 2"/>
          <p:cNvSpPr/>
          <p:nvPr>
            <p:custDataLst>
              <p:tags r:id="rId5"/>
            </p:custDataLst>
          </p:nvPr>
        </p:nvSpPr>
        <p:spPr bwMode="auto">
          <a:xfrm>
            <a:off x="309563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Прямоугольник 30"/>
          <p:cNvSpPr/>
          <p:nvPr/>
        </p:nvSpPr>
        <p:spPr bwMode="gray">
          <a:xfrm>
            <a:off x="9286780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2" name="Rounded Rectangle 526"/>
          <p:cNvSpPr/>
          <p:nvPr/>
        </p:nvSpPr>
        <p:spPr bwMode="gray">
          <a:xfrm>
            <a:off x="9463182" y="1874838"/>
            <a:ext cx="2518832" cy="3502788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с предоставлением ссылки на </a:t>
            </a:r>
            <a:r>
              <a:rPr lang="kk-KZ" sz="1400" dirty="0" smtClean="0"/>
              <a:t>подключение </a:t>
            </a:r>
            <a:r>
              <a:rPr lang="ru-RU" sz="1400" dirty="0"/>
              <a:t>к публичным слушаниям </a:t>
            </a:r>
            <a:r>
              <a:rPr lang="ru-RU" sz="1400" dirty="0" smtClean="0"/>
              <a:t>онлайн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33" name="Group 481"/>
          <p:cNvGrpSpPr/>
          <p:nvPr/>
        </p:nvGrpSpPr>
        <p:grpSpPr>
          <a:xfrm>
            <a:off x="387567" y="3304636"/>
            <a:ext cx="369888" cy="369888"/>
            <a:chOff x="-1550988" y="2722564"/>
            <a:chExt cx="369888" cy="369888"/>
          </a:xfrm>
        </p:grpSpPr>
        <p:sp>
          <p:nvSpPr>
            <p:cNvPr id="34" name="Freeform 397"/>
            <p:cNvSpPr>
              <a:spLocks noEditPoints="1"/>
            </p:cNvSpPr>
            <p:nvPr/>
          </p:nvSpPr>
          <p:spPr bwMode="auto">
            <a:xfrm>
              <a:off x="-1550988" y="2722564"/>
              <a:ext cx="369888" cy="369888"/>
            </a:xfrm>
            <a:custGeom>
              <a:avLst/>
              <a:gdLst>
                <a:gd name="T0" fmla="*/ 271 w 283"/>
                <a:gd name="T1" fmla="*/ 274 h 283"/>
                <a:gd name="T2" fmla="*/ 266 w 283"/>
                <a:gd name="T3" fmla="*/ 0 h 283"/>
                <a:gd name="T4" fmla="*/ 220 w 283"/>
                <a:gd name="T5" fmla="*/ 5 h 283"/>
                <a:gd name="T6" fmla="*/ 225 w 283"/>
                <a:gd name="T7" fmla="*/ 126 h 283"/>
                <a:gd name="T8" fmla="*/ 230 w 283"/>
                <a:gd name="T9" fmla="*/ 60 h 283"/>
                <a:gd name="T10" fmla="*/ 261 w 283"/>
                <a:gd name="T11" fmla="*/ 274 h 283"/>
                <a:gd name="T12" fmla="*/ 242 w 283"/>
                <a:gd name="T13" fmla="*/ 141 h 283"/>
                <a:gd name="T14" fmla="*/ 236 w 283"/>
                <a:gd name="T15" fmla="*/ 136 h 283"/>
                <a:gd name="T16" fmla="*/ 197 w 283"/>
                <a:gd name="T17" fmla="*/ 30 h 283"/>
                <a:gd name="T18" fmla="*/ 152 w 283"/>
                <a:gd name="T19" fmla="*/ 25 h 283"/>
                <a:gd name="T20" fmla="*/ 147 w 283"/>
                <a:gd name="T21" fmla="*/ 121 h 283"/>
                <a:gd name="T22" fmla="*/ 156 w 283"/>
                <a:gd name="T23" fmla="*/ 121 h 283"/>
                <a:gd name="T24" fmla="*/ 188 w 283"/>
                <a:gd name="T25" fmla="*/ 85 h 283"/>
                <a:gd name="T26" fmla="*/ 169 w 283"/>
                <a:gd name="T27" fmla="*/ 159 h 283"/>
                <a:gd name="T28" fmla="*/ 167 w 283"/>
                <a:gd name="T29" fmla="*/ 137 h 283"/>
                <a:gd name="T30" fmla="*/ 95 w 283"/>
                <a:gd name="T31" fmla="*/ 159 h 283"/>
                <a:gd name="T32" fmla="*/ 93 w 283"/>
                <a:gd name="T33" fmla="*/ 137 h 283"/>
                <a:gd name="T34" fmla="*/ 15 w 283"/>
                <a:gd name="T35" fmla="*/ 162 h 283"/>
                <a:gd name="T36" fmla="*/ 12 w 283"/>
                <a:gd name="T37" fmla="*/ 274 h 283"/>
                <a:gd name="T38" fmla="*/ 0 w 283"/>
                <a:gd name="T39" fmla="*/ 279 h 283"/>
                <a:gd name="T40" fmla="*/ 17 w 283"/>
                <a:gd name="T41" fmla="*/ 283 h 283"/>
                <a:gd name="T42" fmla="*/ 278 w 283"/>
                <a:gd name="T43" fmla="*/ 283 h 283"/>
                <a:gd name="T44" fmla="*/ 278 w 283"/>
                <a:gd name="T45" fmla="*/ 274 h 283"/>
                <a:gd name="T46" fmla="*/ 261 w 283"/>
                <a:gd name="T47" fmla="*/ 25 h 283"/>
                <a:gd name="T48" fmla="*/ 230 w 283"/>
                <a:gd name="T49" fmla="*/ 10 h 283"/>
                <a:gd name="T50" fmla="*/ 230 w 283"/>
                <a:gd name="T51" fmla="*/ 50 h 283"/>
                <a:gd name="T52" fmla="*/ 261 w 283"/>
                <a:gd name="T53" fmla="*/ 35 h 283"/>
                <a:gd name="T54" fmla="*/ 230 w 283"/>
                <a:gd name="T55" fmla="*/ 50 h 283"/>
                <a:gd name="T56" fmla="*/ 188 w 283"/>
                <a:gd name="T57" fmla="*/ 51 h 283"/>
                <a:gd name="T58" fmla="*/ 156 w 283"/>
                <a:gd name="T59" fmla="*/ 35 h 283"/>
                <a:gd name="T60" fmla="*/ 156 w 283"/>
                <a:gd name="T61" fmla="*/ 76 h 283"/>
                <a:gd name="T62" fmla="*/ 188 w 283"/>
                <a:gd name="T63" fmla="*/ 60 h 283"/>
                <a:gd name="T64" fmla="*/ 156 w 283"/>
                <a:gd name="T65" fmla="*/ 76 h 283"/>
                <a:gd name="T66" fmla="*/ 85 w 283"/>
                <a:gd name="T67" fmla="*/ 166 h 283"/>
                <a:gd name="T68" fmla="*/ 92 w 283"/>
                <a:gd name="T69" fmla="*/ 171 h 283"/>
                <a:gd name="T70" fmla="*/ 159 w 283"/>
                <a:gd name="T71" fmla="*/ 166 h 283"/>
                <a:gd name="T72" fmla="*/ 165 w 283"/>
                <a:gd name="T73" fmla="*/ 171 h 283"/>
                <a:gd name="T74" fmla="*/ 233 w 283"/>
                <a:gd name="T75" fmla="*/ 274 h 283"/>
                <a:gd name="T76" fmla="*/ 21 w 283"/>
                <a:gd name="T77" fmla="*/ 260 h 283"/>
                <a:gd name="T78" fmla="*/ 130 w 283"/>
                <a:gd name="T79" fmla="*/ 255 h 283"/>
                <a:gd name="T80" fmla="*/ 21 w 283"/>
                <a:gd name="T81" fmla="*/ 250 h 283"/>
                <a:gd name="T82" fmla="*/ 85 w 283"/>
                <a:gd name="T83" fmla="*/ 14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83">
                  <a:moveTo>
                    <a:pt x="278" y="274"/>
                  </a:moveTo>
                  <a:cubicBezTo>
                    <a:pt x="271" y="274"/>
                    <a:pt x="271" y="274"/>
                    <a:pt x="271" y="274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71" y="2"/>
                    <a:pt x="269" y="0"/>
                    <a:pt x="266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2" y="0"/>
                    <a:pt x="220" y="2"/>
                    <a:pt x="220" y="5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4"/>
                    <a:pt x="222" y="126"/>
                    <a:pt x="225" y="126"/>
                  </a:cubicBezTo>
                  <a:cubicBezTo>
                    <a:pt x="228" y="126"/>
                    <a:pt x="230" y="124"/>
                    <a:pt x="230" y="12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61" y="60"/>
                    <a:pt x="261" y="60"/>
                    <a:pt x="261" y="60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42" y="274"/>
                    <a:pt x="242" y="274"/>
                    <a:pt x="242" y="274"/>
                  </a:cubicBezTo>
                  <a:cubicBezTo>
                    <a:pt x="242" y="141"/>
                    <a:pt x="242" y="141"/>
                    <a:pt x="242" y="141"/>
                  </a:cubicBezTo>
                  <a:cubicBezTo>
                    <a:pt x="242" y="139"/>
                    <a:pt x="241" y="138"/>
                    <a:pt x="240" y="137"/>
                  </a:cubicBezTo>
                  <a:cubicBezTo>
                    <a:pt x="239" y="136"/>
                    <a:pt x="237" y="136"/>
                    <a:pt x="236" y="136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7" y="28"/>
                    <a:pt x="195" y="25"/>
                    <a:pt x="19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49" y="25"/>
                    <a:pt x="147" y="28"/>
                    <a:pt x="147" y="30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4"/>
                    <a:pt x="149" y="126"/>
                    <a:pt x="152" y="126"/>
                  </a:cubicBezTo>
                  <a:cubicBezTo>
                    <a:pt x="154" y="126"/>
                    <a:pt x="156" y="124"/>
                    <a:pt x="156" y="121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69" y="139"/>
                    <a:pt x="168" y="138"/>
                    <a:pt x="167" y="137"/>
                  </a:cubicBezTo>
                  <a:cubicBezTo>
                    <a:pt x="166" y="136"/>
                    <a:pt x="164" y="136"/>
                    <a:pt x="162" y="1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95" y="139"/>
                    <a:pt x="94" y="138"/>
                    <a:pt x="93" y="137"/>
                  </a:cubicBezTo>
                  <a:cubicBezTo>
                    <a:pt x="92" y="136"/>
                    <a:pt x="90" y="136"/>
                    <a:pt x="89" y="136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3" y="162"/>
                    <a:pt x="12" y="164"/>
                    <a:pt x="12" y="166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4" y="274"/>
                    <a:pt x="4" y="274"/>
                    <a:pt x="4" y="274"/>
                  </a:cubicBezTo>
                  <a:cubicBezTo>
                    <a:pt x="2" y="274"/>
                    <a:pt x="0" y="276"/>
                    <a:pt x="0" y="279"/>
                  </a:cubicBezTo>
                  <a:cubicBezTo>
                    <a:pt x="0" y="281"/>
                    <a:pt x="2" y="283"/>
                    <a:pt x="4" y="283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237" y="283"/>
                    <a:pt x="237" y="283"/>
                    <a:pt x="237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1" y="283"/>
                    <a:pt x="283" y="281"/>
                    <a:pt x="283" y="279"/>
                  </a:cubicBezTo>
                  <a:cubicBezTo>
                    <a:pt x="283" y="276"/>
                    <a:pt x="281" y="274"/>
                    <a:pt x="278" y="274"/>
                  </a:cubicBezTo>
                  <a:close/>
                  <a:moveTo>
                    <a:pt x="261" y="10"/>
                  </a:moveTo>
                  <a:cubicBezTo>
                    <a:pt x="261" y="25"/>
                    <a:pt x="261" y="25"/>
                    <a:pt x="261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10"/>
                    <a:pt x="230" y="10"/>
                    <a:pt x="230" y="10"/>
                  </a:cubicBezTo>
                  <a:lnTo>
                    <a:pt x="261" y="10"/>
                  </a:lnTo>
                  <a:close/>
                  <a:moveTo>
                    <a:pt x="230" y="50"/>
                  </a:moveTo>
                  <a:cubicBezTo>
                    <a:pt x="230" y="35"/>
                    <a:pt x="230" y="35"/>
                    <a:pt x="230" y="35"/>
                  </a:cubicBezTo>
                  <a:cubicBezTo>
                    <a:pt x="261" y="35"/>
                    <a:pt x="261" y="35"/>
                    <a:pt x="261" y="35"/>
                  </a:cubicBezTo>
                  <a:cubicBezTo>
                    <a:pt x="261" y="50"/>
                    <a:pt x="261" y="50"/>
                    <a:pt x="261" y="50"/>
                  </a:cubicBezTo>
                  <a:lnTo>
                    <a:pt x="230" y="50"/>
                  </a:lnTo>
                  <a:close/>
                  <a:moveTo>
                    <a:pt x="188" y="35"/>
                  </a:moveTo>
                  <a:cubicBezTo>
                    <a:pt x="188" y="51"/>
                    <a:pt x="188" y="51"/>
                    <a:pt x="188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35"/>
                    <a:pt x="156" y="35"/>
                    <a:pt x="156" y="35"/>
                  </a:cubicBezTo>
                  <a:lnTo>
                    <a:pt x="188" y="35"/>
                  </a:lnTo>
                  <a:close/>
                  <a:moveTo>
                    <a:pt x="156" y="76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76"/>
                    <a:pt x="188" y="76"/>
                    <a:pt x="188" y="76"/>
                  </a:cubicBezTo>
                  <a:lnTo>
                    <a:pt x="156" y="76"/>
                  </a:lnTo>
                  <a:close/>
                  <a:moveTo>
                    <a:pt x="85" y="147"/>
                  </a:moveTo>
                  <a:cubicBezTo>
                    <a:pt x="85" y="166"/>
                    <a:pt x="85" y="166"/>
                    <a:pt x="85" y="166"/>
                  </a:cubicBezTo>
                  <a:cubicBezTo>
                    <a:pt x="85" y="168"/>
                    <a:pt x="86" y="169"/>
                    <a:pt x="87" y="170"/>
                  </a:cubicBezTo>
                  <a:cubicBezTo>
                    <a:pt x="89" y="171"/>
                    <a:pt x="90" y="171"/>
                    <a:pt x="92" y="171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59" y="168"/>
                    <a:pt x="160" y="169"/>
                    <a:pt x="161" y="170"/>
                  </a:cubicBezTo>
                  <a:cubicBezTo>
                    <a:pt x="162" y="171"/>
                    <a:pt x="164" y="171"/>
                    <a:pt x="165" y="171"/>
                  </a:cubicBezTo>
                  <a:cubicBezTo>
                    <a:pt x="233" y="147"/>
                    <a:pt x="233" y="147"/>
                    <a:pt x="233" y="147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8" y="260"/>
                    <a:pt x="130" y="257"/>
                    <a:pt x="130" y="255"/>
                  </a:cubicBezTo>
                  <a:cubicBezTo>
                    <a:pt x="130" y="252"/>
                    <a:pt x="128" y="250"/>
                    <a:pt x="126" y="250"/>
                  </a:cubicBezTo>
                  <a:cubicBezTo>
                    <a:pt x="21" y="250"/>
                    <a:pt x="21" y="250"/>
                    <a:pt x="21" y="250"/>
                  </a:cubicBezTo>
                  <a:cubicBezTo>
                    <a:pt x="21" y="169"/>
                    <a:pt x="21" y="169"/>
                    <a:pt x="21" y="169"/>
                  </a:cubicBezTo>
                  <a:lnTo>
                    <a:pt x="85" y="147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8"/>
            <p:cNvSpPr>
              <a:spLocks noEditPoints="1"/>
            </p:cNvSpPr>
            <p:nvPr/>
          </p:nvSpPr>
          <p:spPr bwMode="auto">
            <a:xfrm>
              <a:off x="-1511301" y="2960689"/>
              <a:ext cx="80963" cy="41275"/>
            </a:xfrm>
            <a:custGeom>
              <a:avLst/>
              <a:gdLst>
                <a:gd name="T0" fmla="*/ 5 w 61"/>
                <a:gd name="T1" fmla="*/ 32 h 32"/>
                <a:gd name="T2" fmla="*/ 57 w 61"/>
                <a:gd name="T3" fmla="*/ 32 h 32"/>
                <a:gd name="T4" fmla="*/ 61 w 61"/>
                <a:gd name="T5" fmla="*/ 27 h 32"/>
                <a:gd name="T6" fmla="*/ 61 w 61"/>
                <a:gd name="T7" fmla="*/ 5 h 32"/>
                <a:gd name="T8" fmla="*/ 57 w 61"/>
                <a:gd name="T9" fmla="*/ 0 h 32"/>
                <a:gd name="T10" fmla="*/ 5 w 61"/>
                <a:gd name="T11" fmla="*/ 0 h 32"/>
                <a:gd name="T12" fmla="*/ 0 w 61"/>
                <a:gd name="T13" fmla="*/ 5 h 32"/>
                <a:gd name="T14" fmla="*/ 0 w 61"/>
                <a:gd name="T15" fmla="*/ 27 h 32"/>
                <a:gd name="T16" fmla="*/ 5 w 61"/>
                <a:gd name="T17" fmla="*/ 32 h 32"/>
                <a:gd name="T18" fmla="*/ 10 w 61"/>
                <a:gd name="T19" fmla="*/ 10 h 32"/>
                <a:gd name="T20" fmla="*/ 52 w 61"/>
                <a:gd name="T21" fmla="*/ 10 h 32"/>
                <a:gd name="T22" fmla="*/ 52 w 61"/>
                <a:gd name="T23" fmla="*/ 23 h 32"/>
                <a:gd name="T24" fmla="*/ 10 w 61"/>
                <a:gd name="T25" fmla="*/ 23 h 32"/>
                <a:gd name="T26" fmla="*/ 10 w 61"/>
                <a:gd name="T2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2">
                  <a:moveTo>
                    <a:pt x="5" y="32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59" y="32"/>
                    <a:pt x="61" y="30"/>
                    <a:pt x="61" y="2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5" y="32"/>
                  </a:cubicBezTo>
                  <a:close/>
                  <a:moveTo>
                    <a:pt x="10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9"/>
            <p:cNvSpPr>
              <a:spLocks noEditPoints="1"/>
            </p:cNvSpPr>
            <p:nvPr/>
          </p:nvSpPr>
          <p:spPr bwMode="auto">
            <a:xfrm>
              <a:off x="-1363663" y="3013076"/>
              <a:ext cx="98425" cy="60325"/>
            </a:xfrm>
            <a:custGeom>
              <a:avLst/>
              <a:gdLst>
                <a:gd name="T0" fmla="*/ 5 w 75"/>
                <a:gd name="T1" fmla="*/ 46 h 46"/>
                <a:gd name="T2" fmla="*/ 10 w 75"/>
                <a:gd name="T3" fmla="*/ 42 h 46"/>
                <a:gd name="T4" fmla="*/ 10 w 75"/>
                <a:gd name="T5" fmla="*/ 41 h 46"/>
                <a:gd name="T6" fmla="*/ 65 w 75"/>
                <a:gd name="T7" fmla="*/ 41 h 46"/>
                <a:gd name="T8" fmla="*/ 65 w 75"/>
                <a:gd name="T9" fmla="*/ 42 h 46"/>
                <a:gd name="T10" fmla="*/ 70 w 75"/>
                <a:gd name="T11" fmla="*/ 46 h 46"/>
                <a:gd name="T12" fmla="*/ 75 w 75"/>
                <a:gd name="T13" fmla="*/ 42 h 46"/>
                <a:gd name="T14" fmla="*/ 75 w 75"/>
                <a:gd name="T15" fmla="*/ 5 h 46"/>
                <a:gd name="T16" fmla="*/ 70 w 75"/>
                <a:gd name="T17" fmla="*/ 0 h 46"/>
                <a:gd name="T18" fmla="*/ 5 w 75"/>
                <a:gd name="T19" fmla="*/ 0 h 46"/>
                <a:gd name="T20" fmla="*/ 0 w 75"/>
                <a:gd name="T21" fmla="*/ 5 h 46"/>
                <a:gd name="T22" fmla="*/ 0 w 75"/>
                <a:gd name="T23" fmla="*/ 42 h 46"/>
                <a:gd name="T24" fmla="*/ 5 w 75"/>
                <a:gd name="T25" fmla="*/ 46 h 46"/>
                <a:gd name="T26" fmla="*/ 10 w 75"/>
                <a:gd name="T27" fmla="*/ 31 h 46"/>
                <a:gd name="T28" fmla="*/ 10 w 75"/>
                <a:gd name="T29" fmla="*/ 26 h 46"/>
                <a:gd name="T30" fmla="*/ 65 w 75"/>
                <a:gd name="T31" fmla="*/ 26 h 46"/>
                <a:gd name="T32" fmla="*/ 65 w 75"/>
                <a:gd name="T33" fmla="*/ 31 h 46"/>
                <a:gd name="T34" fmla="*/ 10 w 75"/>
                <a:gd name="T35" fmla="*/ 31 h 46"/>
                <a:gd name="T36" fmla="*/ 65 w 75"/>
                <a:gd name="T37" fmla="*/ 10 h 46"/>
                <a:gd name="T38" fmla="*/ 65 w 75"/>
                <a:gd name="T39" fmla="*/ 16 h 46"/>
                <a:gd name="T40" fmla="*/ 10 w 75"/>
                <a:gd name="T41" fmla="*/ 16 h 46"/>
                <a:gd name="T42" fmla="*/ 10 w 75"/>
                <a:gd name="T43" fmla="*/ 10 h 46"/>
                <a:gd name="T44" fmla="*/ 65 w 75"/>
                <a:gd name="T4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8" y="46"/>
                    <a:pt x="10" y="44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4"/>
                    <a:pt x="67" y="46"/>
                    <a:pt x="70" y="46"/>
                  </a:cubicBezTo>
                  <a:cubicBezTo>
                    <a:pt x="73" y="46"/>
                    <a:pt x="75" y="44"/>
                    <a:pt x="75" y="4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3" y="46"/>
                    <a:pt x="5" y="46"/>
                  </a:cubicBezTo>
                  <a:close/>
                  <a:moveTo>
                    <a:pt x="10" y="31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10" y="31"/>
                  </a:lnTo>
                  <a:close/>
                  <a:moveTo>
                    <a:pt x="65" y="10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9"/>
          <p:cNvSpPr txBox="1">
            <a:spLocks/>
          </p:cNvSpPr>
          <p:nvPr/>
        </p:nvSpPr>
        <p:spPr>
          <a:xfrm>
            <a:off x="1290637" y="4907944"/>
            <a:ext cx="10587037" cy="908665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 defTabSz="914400" fontAlgn="base">
              <a:spcBef>
                <a:spcPts val="300"/>
              </a:spcBef>
            </a:pP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Оперативным контролем за работой 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основных 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производственных фондов 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услуги по производству тепловой энергии; </a:t>
            </a:r>
          </a:p>
          <a:p>
            <a:pPr algn="just" defTabSz="914400" fontAlgn="base">
              <a:spcBef>
                <a:spcPts val="300"/>
              </a:spcBef>
            </a:pP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Периодическим 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проведением 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технического обслуживания 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объектов 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регулируемой услуги.</a:t>
            </a:r>
            <a:endParaRPr lang="ru-RU" sz="1400" dirty="0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57" y="64198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872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rgbClr val="FFFFFF"/>
                </a:solidFill>
              </a:rPr>
              <a:pPr/>
              <a:t>100%</a:t>
            </a:fld>
            <a:endParaRPr lang="ru-RU" dirty="0">
              <a:solidFill>
                <a:srgbClr val="32373C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70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rgbClr val="32373C"/>
              </a:solidFill>
              <a:latin typeface="Arial" panose="020B0604020202020204"/>
              <a:sym typeface="+mn-lt"/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1290637" y="3093566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>
              <a:spcBef>
                <a:spcPts val="300"/>
              </a:spcBef>
            </a:pPr>
            <a:r>
              <a:rPr lang="ru-RU" sz="1400" dirty="0" smtClean="0"/>
              <a:t>Внедрением мероприятий по реконструкции и модернизации  сетей и инженерных сооружений для повышения безопасности, надежности и экономичности</a:t>
            </a:r>
          </a:p>
          <a:p>
            <a:pPr>
              <a:spcBef>
                <a:spcPts val="300"/>
              </a:spcBef>
            </a:pPr>
            <a:r>
              <a:rPr lang="ru-RU" sz="1400" dirty="0" smtClean="0"/>
              <a:t>Соответствием температуры сетевой воды центрального теплоснабжения температурному графику</a:t>
            </a:r>
            <a:endParaRPr lang="ru-RU" sz="1400" dirty="0"/>
          </a:p>
          <a:p>
            <a:pPr>
              <a:spcBef>
                <a:spcPts val="300"/>
              </a:spcBef>
            </a:pPr>
            <a:endParaRPr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0" y="1214113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 Placeholder 9"/>
          <p:cNvSpPr txBox="1">
            <a:spLocks/>
          </p:cNvSpPr>
          <p:nvPr/>
        </p:nvSpPr>
        <p:spPr>
          <a:xfrm>
            <a:off x="1290637" y="1279198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Исполнением всех </a:t>
            </a:r>
            <a:r>
              <a:rPr lang="ru-RU" sz="1400" dirty="0" smtClean="0">
                <a:solidFill>
                  <a:srgbClr val="32373C"/>
                </a:solidFill>
                <a:cs typeface="Arial" panose="020B0604020202020204" pitchFamily="34" charset="0"/>
              </a:rPr>
              <a:t>статей </a:t>
            </a: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тарифной сметы;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>
                <a:solidFill>
                  <a:srgbClr val="32373C"/>
                </a:solidFill>
                <a:cs typeface="Arial" panose="020B0604020202020204" pitchFamily="34" charset="0"/>
              </a:rPr>
              <a:t>Повышением надежности и качества регулируемых услуг потребителей</a:t>
            </a:r>
            <a:endParaRPr sz="1400" dirty="0">
              <a:solidFill>
                <a:srgbClr val="32373C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455460" y="1351034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</a:t>
            </a:r>
            <a:r>
              <a:rPr lang="ru-RU" sz="2800" dirty="0" smtClean="0">
                <a:solidFill>
                  <a:srgbClr val="EF7F1A"/>
                </a:solidFill>
              </a:rPr>
              <a:t>1</a:t>
            </a:r>
            <a:endParaRPr lang="en-US" sz="2800" dirty="0">
              <a:solidFill>
                <a:srgbClr val="EF7F1A"/>
              </a:solidFill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>
            <a:off x="9" y="192020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9"/>
          <p:cNvSpPr txBox="1">
            <a:spLocks/>
          </p:cNvSpPr>
          <p:nvPr/>
        </p:nvSpPr>
        <p:spPr>
          <a:xfrm>
            <a:off x="1290637" y="2090132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Отсутствием отказов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оборудования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и сбоев в системе теплоснабжения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Соответствием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в течении отопительного периода гидравлических параметров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теплоносителя расчетным значениям</a:t>
            </a:r>
            <a:endParaRPr lang="ru-RU" sz="1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444187" y="2182496"/>
            <a:ext cx="39718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02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3" name="Straight Connector 47"/>
          <p:cNvCxnSpPr/>
          <p:nvPr/>
        </p:nvCxnSpPr>
        <p:spPr>
          <a:xfrm>
            <a:off x="0" y="2925046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 Placeholder 9"/>
          <p:cNvSpPr txBox="1">
            <a:spLocks/>
          </p:cNvSpPr>
          <p:nvPr/>
        </p:nvSpPr>
        <p:spPr>
          <a:xfrm>
            <a:off x="455460" y="3225868"/>
            <a:ext cx="45044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sz="2800" dirty="0" smtClean="0">
                <a:solidFill>
                  <a:srgbClr val="EF7F1A"/>
                </a:solidFill>
              </a:rPr>
              <a:t>03</a:t>
            </a:r>
            <a:endParaRPr lang="en-US" sz="3600" dirty="0">
              <a:solidFill>
                <a:srgbClr val="EF7F1A"/>
              </a:solidFill>
            </a:endParaRPr>
          </a:p>
        </p:txBody>
      </p:sp>
      <p:cxnSp>
        <p:nvCxnSpPr>
          <p:cNvPr id="25" name="Straight Connector 51"/>
          <p:cNvCxnSpPr/>
          <p:nvPr/>
        </p:nvCxnSpPr>
        <p:spPr>
          <a:xfrm>
            <a:off x="0" y="3935665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 Placeholder 9"/>
          <p:cNvSpPr txBox="1">
            <a:spLocks/>
          </p:cNvSpPr>
          <p:nvPr/>
        </p:nvSpPr>
        <p:spPr>
          <a:xfrm>
            <a:off x="1304924" y="4013764"/>
            <a:ext cx="10587037" cy="738664"/>
          </a:xfrm>
          <a:prstGeom prst="rect">
            <a:avLst/>
          </a:prstGeom>
        </p:spPr>
        <p:txBody>
          <a:bodyPr lIns="0" tIns="0" rIns="0" bIns="0"/>
          <a:lstStyle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200" b="0" dirty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Использованием в работе современного оборудования вневедомственной охраной объектов регулируемой услуги</a:t>
            </a: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Снижением рисков возникновения аварийных ситуаций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buClr>
                <a:srgbClr val="EE7D11"/>
              </a:buClr>
            </a:pPr>
            <a:endParaRPr lang="ru-RU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468791" y="4111187"/>
            <a:ext cx="40895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/>
              <a:t>0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8" name="Straight Connector 55"/>
          <p:cNvCxnSpPr/>
          <p:nvPr/>
        </p:nvCxnSpPr>
        <p:spPr>
          <a:xfrm>
            <a:off x="0" y="4752428"/>
            <a:ext cx="1219200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 Placeholder 9"/>
          <p:cNvSpPr txBox="1">
            <a:spLocks/>
          </p:cNvSpPr>
          <p:nvPr/>
        </p:nvSpPr>
        <p:spPr>
          <a:xfrm>
            <a:off x="478005" y="4986990"/>
            <a:ext cx="405357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800" b="0">
                <a:solidFill>
                  <a:srgbClr val="EF7F1A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30" name="Rectangle 40"/>
          <p:cNvSpPr/>
          <p:nvPr/>
        </p:nvSpPr>
        <p:spPr>
          <a:xfrm>
            <a:off x="0" y="5646978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Регулируемые услуги оказываются </a:t>
            </a:r>
            <a:r>
              <a:rPr lang="ru-RU" sz="1600" dirty="0">
                <a:solidFill>
                  <a:srgbClr val="FFFFFF"/>
                </a:solidFill>
              </a:rPr>
              <a:t>с учетом требований к качеству, установленных государственными органами в пределах их </a:t>
            </a:r>
            <a:r>
              <a:rPr lang="ru-RU" sz="1600" dirty="0" smtClean="0">
                <a:solidFill>
                  <a:srgbClr val="FFFFFF"/>
                </a:solidFill>
              </a:rPr>
              <a:t>компетенции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359" y="856379"/>
            <a:ext cx="776758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Качество предоставляемых услуг обеспечивается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323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ORyl.nSg2QMSGFH9PC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06wN.GEd8n7ZgumBB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EqUc1fpQa_hDO3bSv8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yRfDUbHSgL2cErPVs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iuf7468dNCTxmqjAY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bHigGcq_zUwLE2fEAr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WicP3to8JiNY6yfFiXO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EJCmG12frvm_Byum5r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iktHOuVPpMy7RezjYC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RB8dZzFk0DAa0RQNR.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FXd2oOcLOBZ_tVUCs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gn3LbNPykKSLhv8i5G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94iIbsrD.Puf33pJXn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yWJvuYha0IBIPsfXfO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XQC0Zjkc0aUpjZTKtUs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zlqVmUt_bjsF.L9pG9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kolMfqxc1MFHZywHFy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HUpZwI9.JpxbW8p0S6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1uc4vo7353_9.GhtK6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OTCfew4SAlNHfT93g5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V2MeIpVQWcyGkwT_C7a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ew723Tgr7RMg7mGNjl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dgfvQNwhh4SOE_1n_k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LWb6iCBvSVbq_L8k7K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Ou_t3_W7H.D66WEtkC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tVLY0rDZdo6Hz9n9df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4GgFWNwTAbn7bg9MJQ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Y.Rbxdsz2J_ZjimrSq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UnSHX4aqZOr9qg651ul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SbyulMNPSoB2Kb0n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6IZAggvefxRxYg4mNU6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8CPwFD3GRzt.5oK2NWl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E0E1E-0B15-4740-95FC-5FF2327463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6531CA-FA80-4FC1-8E6B-983EC72D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7B0B24-AEBA-4DFF-94F2-E519378CA23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D9BF692-53D4-4DEC-8282-250BB9170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7BC26CC-B2F1-4088-B519-35393224F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36251</TotalTime>
  <Words>1663</Words>
  <Application>Microsoft Office PowerPoint</Application>
  <PresentationFormat>Широкоэкранный</PresentationFormat>
  <Paragraphs>486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Semibold</vt:lpstr>
      <vt:lpstr>Times New Roman</vt:lpstr>
      <vt:lpstr>Wingdings</vt:lpstr>
      <vt:lpstr>ERG</vt:lpstr>
      <vt:lpstr>Слайд think-cell</vt:lpstr>
      <vt:lpstr>Презентация PowerPoint</vt:lpstr>
      <vt:lpstr>ЕЭК:  Общая информация о субъекте естественной монополии</vt:lpstr>
      <vt:lpstr>ЕЭК: Информация об исполнении утвержденной инвестиционной программы за 1 полугодие 2024 года</vt:lpstr>
      <vt:lpstr>ЕЭК: Информация о постатейном исполнении утвержденной тарифной сметы по производству тепловой энергии за 1 полугодие 2024 года</vt:lpstr>
      <vt:lpstr>ЕЭК: Отчет о постатейном исполнении утвержденной тарифной сметы по производству тепловой энергии за 1 полугодие 2024 года</vt:lpstr>
      <vt:lpstr>ЕЭК: Информация о соблюдении показателей качества и надежности регулируемых услуг и достижении показателей эффективности деятельности за 1 полугодие 2024 года</vt:lpstr>
      <vt:lpstr>ЕЭК: Информация об основных финансово-экономических показателях и об объемах предоставленных услуг по производству тепловой энергии за 1 полугодие 2024 года</vt:lpstr>
      <vt:lpstr>ЕЭК: Информация о проводимой работе с потребителями регулируемых услуг</vt:lpstr>
      <vt:lpstr>Информация о качестве предоставляемых регулируемых услуг</vt:lpstr>
      <vt:lpstr> ЕЭК: Перспективы деятельности (планах развития), в том числе возможных изменениях тарифов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Yelena Kochetkova</cp:lastModifiedBy>
  <cp:revision>1353</cp:revision>
  <cp:lastPrinted>2023-07-12T08:24:27Z</cp:lastPrinted>
  <dcterms:created xsi:type="dcterms:W3CDTF">2017-11-25T12:09:27Z</dcterms:created>
  <dcterms:modified xsi:type="dcterms:W3CDTF">2024-07-12T07:21:37Z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